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6" r:id="rId8"/>
    <p:sldId id="263" r:id="rId9"/>
    <p:sldId id="264" r:id="rId10"/>
    <p:sldId id="265" r:id="rId11"/>
    <p:sldId id="267" r:id="rId12"/>
    <p:sldId id="268" r:id="rId13"/>
    <p:sldId id="269" r:id="rId14"/>
    <p:sldId id="270" r:id="rId15"/>
    <p:sldId id="287" r:id="rId16"/>
    <p:sldId id="288" r:id="rId17"/>
    <p:sldId id="289" r:id="rId18"/>
    <p:sldId id="290" r:id="rId19"/>
    <p:sldId id="291" r:id="rId20"/>
    <p:sldId id="293" r:id="rId21"/>
    <p:sldId id="292"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94" r:id="rId39"/>
    <p:sldId id="295" r:id="rId40"/>
    <p:sldId id="296" r:id="rId41"/>
    <p:sldId id="297" r:id="rId42"/>
    <p:sldId id="298" r:id="rId43"/>
    <p:sldId id="299" r:id="rId44"/>
    <p:sldId id="306" r:id="rId45"/>
    <p:sldId id="308" r:id="rId46"/>
    <p:sldId id="307" r:id="rId47"/>
    <p:sldId id="300" r:id="rId48"/>
    <p:sldId id="301" r:id="rId49"/>
    <p:sldId id="302" r:id="rId50"/>
    <p:sldId id="303" r:id="rId51"/>
    <p:sldId id="304" r:id="rId52"/>
    <p:sldId id="305" r:id="rId53"/>
    <p:sldId id="309" r:id="rId54"/>
    <p:sldId id="310" r:id="rId55"/>
    <p:sldId id="311" r:id="rId56"/>
    <p:sldId id="312" r:id="rId57"/>
    <p:sldId id="313" r:id="rId58"/>
    <p:sldId id="314" r:id="rId5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656" y="-25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ECABE53-EE9B-4202-910D-38F970C9CC79}" type="datetimeFigureOut">
              <a:rPr lang="en-US" smtClean="0"/>
              <a:pPr/>
              <a:t>27-Dec-19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841033-561D-4C3B-8859-104BE753CDA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CABE53-EE9B-4202-910D-38F970C9CC79}" type="datetimeFigureOut">
              <a:rPr lang="en-US" smtClean="0"/>
              <a:pPr/>
              <a:t>27-Dec-19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841033-561D-4C3B-8859-104BE753CDA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CABE53-EE9B-4202-910D-38F970C9CC79}" type="datetimeFigureOut">
              <a:rPr lang="en-US" smtClean="0"/>
              <a:pPr/>
              <a:t>27-Dec-19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841033-561D-4C3B-8859-104BE753CDA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CABE53-EE9B-4202-910D-38F970C9CC79}" type="datetimeFigureOut">
              <a:rPr lang="en-US" smtClean="0"/>
              <a:pPr/>
              <a:t>27-Dec-19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841033-561D-4C3B-8859-104BE753CDA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CABE53-EE9B-4202-910D-38F970C9CC79}" type="datetimeFigureOut">
              <a:rPr lang="en-US" smtClean="0"/>
              <a:pPr/>
              <a:t>27-Dec-19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841033-561D-4C3B-8859-104BE753CDA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ECABE53-EE9B-4202-910D-38F970C9CC79}" type="datetimeFigureOut">
              <a:rPr lang="en-US" smtClean="0"/>
              <a:pPr/>
              <a:t>27-Dec-19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841033-561D-4C3B-8859-104BE753CDA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ECABE53-EE9B-4202-910D-38F970C9CC79}" type="datetimeFigureOut">
              <a:rPr lang="en-US" smtClean="0"/>
              <a:pPr/>
              <a:t>27-Dec-19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841033-561D-4C3B-8859-104BE753CDA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ECABE53-EE9B-4202-910D-38F970C9CC79}" type="datetimeFigureOut">
              <a:rPr lang="en-US" smtClean="0"/>
              <a:pPr/>
              <a:t>27-Dec-19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841033-561D-4C3B-8859-104BE753CDA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CABE53-EE9B-4202-910D-38F970C9CC79}" type="datetimeFigureOut">
              <a:rPr lang="en-US" smtClean="0"/>
              <a:pPr/>
              <a:t>27-Dec-19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841033-561D-4C3B-8859-104BE753CDA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CABE53-EE9B-4202-910D-38F970C9CC79}" type="datetimeFigureOut">
              <a:rPr lang="en-US" smtClean="0"/>
              <a:pPr/>
              <a:t>27-Dec-19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841033-561D-4C3B-8859-104BE753CDA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CABE53-EE9B-4202-910D-38F970C9CC79}" type="datetimeFigureOut">
              <a:rPr lang="en-US" smtClean="0"/>
              <a:pPr/>
              <a:t>27-Dec-19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841033-561D-4C3B-8859-104BE753CDA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CABE53-EE9B-4202-910D-38F970C9CC79}" type="datetimeFigureOut">
              <a:rPr lang="en-US" smtClean="0"/>
              <a:pPr/>
              <a:t>27-Dec-19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841033-561D-4C3B-8859-104BE753CDA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rikhsamir27@hotmail.com"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IMPORTANT ISSUES – AUDIT &amp; TAXATION OF CHARITABLE TRUST</a:t>
            </a:r>
            <a:endParaRPr lang="en-US" dirty="0"/>
          </a:p>
        </p:txBody>
      </p:sp>
      <p:sp>
        <p:nvSpPr>
          <p:cNvPr id="3" name="Subtitle 2"/>
          <p:cNvSpPr>
            <a:spLocks noGrp="1"/>
          </p:cNvSpPr>
          <p:nvPr>
            <p:ph type="subTitle" idx="1"/>
          </p:nvPr>
        </p:nvSpPr>
        <p:spPr/>
        <p:txBody>
          <a:bodyPr>
            <a:noAutofit/>
          </a:bodyPr>
          <a:lstStyle/>
          <a:p>
            <a:r>
              <a:rPr lang="en-US" sz="1400" dirty="0" smtClean="0">
                <a:solidFill>
                  <a:schemeClr val="tx1"/>
                </a:solidFill>
              </a:rPr>
              <a:t>CORPORATE &amp; ALLIED LAWS &amp; CORPORATE GOVERANANCE COMMITTEE OF WIRC OF ICAI HOSTED BY BHARUCH BRANCH OF WIRC OF ICAI</a:t>
            </a:r>
          </a:p>
          <a:p>
            <a:r>
              <a:rPr lang="en-US" sz="1400" dirty="0" smtClean="0">
                <a:solidFill>
                  <a:schemeClr val="tx1"/>
                </a:solidFill>
              </a:rPr>
              <a:t>HELD ON 28.12.2019   </a:t>
            </a:r>
          </a:p>
          <a:p>
            <a:pPr lvl="1"/>
            <a:r>
              <a:rPr lang="en-US" sz="1400" dirty="0" smtClean="0">
                <a:solidFill>
                  <a:schemeClr val="tx1"/>
                </a:solidFill>
              </a:rPr>
              <a:t>					CA SAMIR PARIKH</a:t>
            </a:r>
          </a:p>
          <a:p>
            <a:pPr lvl="1" algn="r"/>
            <a:r>
              <a:rPr lang="en-US" sz="1400" dirty="0" smtClean="0">
                <a:solidFill>
                  <a:schemeClr val="tx1"/>
                </a:solidFill>
              </a:rPr>
              <a:t>   				 AMIN PARIKH &amp; CO</a:t>
            </a:r>
          </a:p>
          <a:p>
            <a:pPr lvl="1" algn="r"/>
            <a:r>
              <a:rPr lang="en-US" sz="1400" dirty="0" smtClean="0">
                <a:solidFill>
                  <a:schemeClr val="tx1"/>
                </a:solidFill>
              </a:rPr>
              <a:t>    			CHARTERED ACCOUNTANTS</a:t>
            </a:r>
          </a:p>
          <a:p>
            <a:pPr lvl="1" algn="r"/>
            <a:r>
              <a:rPr lang="en-US" sz="1400" dirty="0" smtClean="0">
                <a:solidFill>
                  <a:schemeClr val="tx1"/>
                </a:solidFill>
              </a:rPr>
              <a:t>    			BARODA.</a:t>
            </a:r>
          </a:p>
          <a:p>
            <a:pPr lvl="1"/>
            <a:r>
              <a:rPr lang="en-US" sz="1400" smtClean="0">
                <a:solidFill>
                  <a:schemeClr val="tx1"/>
                </a:solidFill>
              </a:rPr>
              <a:t>                                                                     </a:t>
            </a:r>
            <a:r>
              <a:rPr lang="en-US" sz="1400" smtClean="0">
                <a:solidFill>
                  <a:schemeClr val="tx1"/>
                </a:solidFill>
              </a:rPr>
              <a:t>Reached </a:t>
            </a:r>
            <a:r>
              <a:rPr lang="en-US" sz="1400" dirty="0" smtClean="0">
                <a:solidFill>
                  <a:schemeClr val="tx1"/>
                </a:solidFill>
              </a:rPr>
              <a:t>at: </a:t>
            </a:r>
            <a:r>
              <a:rPr lang="en-US" sz="1400" dirty="0" smtClean="0">
                <a:solidFill>
                  <a:schemeClr val="tx1"/>
                </a:solidFill>
                <a:hlinkClick r:id="rId3"/>
              </a:rPr>
              <a:t>parikhsamir27@hotmail.com</a:t>
            </a:r>
            <a:endParaRPr lang="en-US" sz="1400" dirty="0" smtClean="0">
              <a:solidFill>
                <a:schemeClr val="tx1"/>
              </a:solidFill>
            </a:endParaRPr>
          </a:p>
          <a:p>
            <a:pPr lvl="1"/>
            <a:endParaRPr lang="en-US" sz="1400" dirty="0" smtClean="0"/>
          </a:p>
          <a:p>
            <a:endParaRPr lang="en-US" sz="1400" dirty="0" smtClean="0"/>
          </a:p>
          <a:p>
            <a:endParaRPr lang="en-US" sz="1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 of the Amendment</a:t>
            </a:r>
            <a:endParaRPr lang="en-US" dirty="0"/>
          </a:p>
        </p:txBody>
      </p:sp>
      <p:sp>
        <p:nvSpPr>
          <p:cNvPr id="3" name="Content Placeholder 2"/>
          <p:cNvSpPr>
            <a:spLocks noGrp="1"/>
          </p:cNvSpPr>
          <p:nvPr>
            <p:ph idx="1"/>
          </p:nvPr>
        </p:nvSpPr>
        <p:spPr/>
        <p:txBody>
          <a:bodyPr>
            <a:normAutofit fontScale="92500"/>
          </a:bodyPr>
          <a:lstStyle/>
          <a:p>
            <a:r>
              <a:rPr lang="en-US" b="1" dirty="0" smtClean="0"/>
              <a:t>Trust for Religious Purpose</a:t>
            </a:r>
          </a:p>
          <a:p>
            <a:pPr algn="just">
              <a:buNone/>
            </a:pPr>
            <a:r>
              <a:rPr lang="en-US" b="1" dirty="0" smtClean="0"/>
              <a:t>    </a:t>
            </a:r>
            <a:r>
              <a:rPr lang="en-US" dirty="0" smtClean="0"/>
              <a:t>Whether public religious trust is affected by  the amendment?  Religious trust cant not be considered to be a trust for general public utility will not hit by amendment.</a:t>
            </a:r>
          </a:p>
          <a:p>
            <a:pPr algn="just">
              <a:buNone/>
            </a:pPr>
            <a:r>
              <a:rPr lang="en-US" dirty="0" smtClean="0"/>
              <a:t>    Since section 11 to 13 and 10[23C] use both the expressions charitable and religious purpose, it is clear that for the purpose of exemption religious is distinct from chartable purpose.</a:t>
            </a:r>
          </a:p>
          <a:p>
            <a:pPr algn="just">
              <a:buNone/>
            </a:pPr>
            <a:endParaRPr lang="en-US" dirty="0" smtClean="0"/>
          </a:p>
          <a:p>
            <a:pPr algn="just">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by Finance Act, 2010</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Inserting second proviso  with retrospective effect from A.Y. 2009-2010  providing relief to small and medium trust. Provides that  amendment would not apply to trust having annual aggregate gross receipts from such commercial activities does not exceeds Rs. 10 </a:t>
            </a:r>
            <a:r>
              <a:rPr lang="en-US" dirty="0" err="1" smtClean="0"/>
              <a:t>Lacs</a:t>
            </a:r>
            <a:r>
              <a:rPr lang="en-US" dirty="0" smtClean="0"/>
              <a:t>.</a:t>
            </a:r>
          </a:p>
          <a:p>
            <a:pPr algn="just"/>
            <a:r>
              <a:rPr lang="en-US" dirty="0" smtClean="0"/>
              <a:t>Gross Receipts of the trust not to be considered but gross receipts from commercial activities to be considered for Limit of Rs. 10 </a:t>
            </a:r>
            <a:r>
              <a:rPr lang="en-US" dirty="0" err="1" smtClean="0"/>
              <a:t>lacs</a:t>
            </a:r>
            <a:r>
              <a:rPr lang="en-US" dirty="0" smtClean="0"/>
              <a: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a:r>
              <a:rPr lang="en-US" dirty="0" smtClean="0"/>
              <a:t>Practical difficulties would be faced in  application of the proviso. Trusts having income from commercial activities may be regarded as charitable in one year if receipts from such activities is less that Rs. 10 </a:t>
            </a:r>
            <a:r>
              <a:rPr lang="en-US" dirty="0" err="1" smtClean="0"/>
              <a:t>Lacs</a:t>
            </a:r>
            <a:r>
              <a:rPr lang="en-US" smtClean="0"/>
              <a:t>, may </a:t>
            </a:r>
            <a:r>
              <a:rPr lang="en-US" dirty="0" smtClean="0"/>
              <a:t>lose the exemption in subsequent year if the receipts from such activities exceeds Rs. 10 </a:t>
            </a:r>
            <a:r>
              <a:rPr lang="en-US" dirty="0" err="1" smtClean="0"/>
              <a:t>Lacs</a:t>
            </a:r>
            <a:r>
              <a:rPr lang="en-US" dirty="0" smtClean="0"/>
              <a:t> and may once again get the benefit in the 3</a:t>
            </a:r>
            <a:r>
              <a:rPr lang="en-US" baseline="30000" dirty="0" smtClean="0"/>
              <a:t>rd</a:t>
            </a:r>
            <a:r>
              <a:rPr lang="en-US" dirty="0" smtClean="0"/>
              <a:t> year  if the receipts are again below Rs. 10 </a:t>
            </a:r>
            <a:r>
              <a:rPr lang="en-US" dirty="0" err="1" smtClean="0"/>
              <a:t>lacs</a:t>
            </a:r>
            <a:r>
              <a:rPr lang="en-US" dirty="0" smtClean="0"/>
              <a:t>.</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just"/>
            <a:r>
              <a:rPr lang="en-US" dirty="0" smtClean="0"/>
              <a:t>What is a position  of registration under section 12AA? </a:t>
            </a:r>
          </a:p>
          <a:p>
            <a:pPr algn="just"/>
            <a:r>
              <a:rPr lang="en-US" dirty="0" smtClean="0"/>
              <a:t>Whether registration would be cancelled if trust lose exemption by virtue of amendment in  definition of charitable objects and not meeting the criteria?</a:t>
            </a:r>
          </a:p>
          <a:p>
            <a:pPr algn="just"/>
            <a:r>
              <a:rPr lang="en-US" dirty="0" smtClean="0"/>
              <a:t>What would be status of those trusts who applied for registration u/s 12AA in F.Y. 2008-09 and denied registration on the ground of amended provision in definition of charitable purpose?</a:t>
            </a:r>
          </a:p>
          <a:p>
            <a:pPr algn="just"/>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Relief of the Poor</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sz="3500" dirty="0" smtClean="0"/>
              <a:t>Relief of poor means granting of relief to indigent persons by making contributions or payments towards their aid and support, whether in cash or in kind. Providing meals, clothing and shelter to the needy poor, free of cost or at concessional rates would amount to relief of poor. But, in order to be </a:t>
            </a:r>
            <a:r>
              <a:rPr lang="en-US" sz="3500" dirty="0" err="1" smtClean="0"/>
              <a:t>recognised</a:t>
            </a:r>
            <a:r>
              <a:rPr lang="en-US" sz="3500" dirty="0" smtClean="0"/>
              <a:t> as charitable, the activities must be for the benefit of public at large or for a large cross-section of the public. Any such relief to a body of private individuals would not be for public at large. </a:t>
            </a:r>
            <a:r>
              <a:rPr lang="en-US" sz="3500" b="1" dirty="0" smtClean="0"/>
              <a:t>Mercantile Bank of India Agency, 10 ITR 512 (Cal.).</a:t>
            </a:r>
          </a:p>
          <a:p>
            <a:pPr algn="just"/>
            <a:r>
              <a:rPr lang="en-US" sz="3500" b="1" dirty="0" smtClean="0"/>
              <a:t> </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algn="just"/>
            <a:r>
              <a:rPr lang="en-US" sz="3500" dirty="0" smtClean="0"/>
              <a:t>Trust for relief of poor relatives of the settler of the trusts would not be a charitable purpose, because charitable purpose contemplates benefit to the public at large or a large cross-section of society identifiable by some common quality.  Trustees of </a:t>
            </a:r>
            <a:r>
              <a:rPr lang="en-US" sz="3500" dirty="0" err="1" smtClean="0"/>
              <a:t>Gordhandas</a:t>
            </a:r>
            <a:r>
              <a:rPr lang="en-US" sz="3500" dirty="0" smtClean="0"/>
              <a:t> </a:t>
            </a:r>
            <a:r>
              <a:rPr lang="en-US" sz="3500" dirty="0" err="1" smtClean="0"/>
              <a:t>Govindram</a:t>
            </a:r>
            <a:r>
              <a:rPr lang="en-US" sz="3500" dirty="0" smtClean="0"/>
              <a:t> Family Trust v. CIT  21 ITR 231 (</a:t>
            </a:r>
            <a:r>
              <a:rPr lang="en-US" sz="3500" dirty="0" err="1" smtClean="0"/>
              <a:t>Bom</a:t>
            </a:r>
            <a:r>
              <a:rPr lang="en-US" sz="3500" dirty="0" smtClean="0"/>
              <a:t>.).</a:t>
            </a:r>
          </a:p>
          <a:p>
            <a:pPr algn="just"/>
            <a:r>
              <a:rPr lang="en-US" sz="3500" dirty="0" smtClean="0"/>
              <a:t>However, if the dominant object of the trust is to grant relief to the poor in general, any direction or power given in the trust deed to the trustees for giving preference to poor relatives of the settler would not come in the way of the trust being recognized as a chartable one. Trustees of Charity Fund v. CIT 36 ITR 513 (SC).</a:t>
            </a:r>
          </a:p>
          <a:p>
            <a:r>
              <a:rPr lang="en-US" sz="3500" dirty="0" smtClean="0"/>
              <a:t> </a:t>
            </a:r>
          </a:p>
          <a:p>
            <a:endParaRPr lang="en-US"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Education </a:t>
            </a:r>
            <a:endParaRPr lang="en-US" dirty="0"/>
          </a:p>
        </p:txBody>
      </p:sp>
      <p:sp>
        <p:nvSpPr>
          <p:cNvPr id="3" name="Content Placeholder 2"/>
          <p:cNvSpPr>
            <a:spLocks noGrp="1"/>
          </p:cNvSpPr>
          <p:nvPr>
            <p:ph idx="1"/>
          </p:nvPr>
        </p:nvSpPr>
        <p:spPr/>
        <p:txBody>
          <a:bodyPr>
            <a:noAutofit/>
          </a:bodyPr>
          <a:lstStyle/>
          <a:p>
            <a:pPr algn="just"/>
            <a:r>
              <a:rPr lang="en-US" sz="2000" dirty="0" smtClean="0"/>
              <a:t>“Education” which is used in the Income-tax Act in a limited sense, connotes the process of training and developing knowledge, skill, mind and character of students by normal schooling. Trustees of </a:t>
            </a:r>
            <a:r>
              <a:rPr lang="en-US" sz="2000" dirty="0" err="1" smtClean="0"/>
              <a:t>Lok</a:t>
            </a:r>
            <a:r>
              <a:rPr lang="en-US" sz="2000" dirty="0" smtClean="0"/>
              <a:t> </a:t>
            </a:r>
            <a:r>
              <a:rPr lang="en-US" sz="2000" dirty="0" err="1" smtClean="0"/>
              <a:t>Shikshan</a:t>
            </a:r>
            <a:r>
              <a:rPr lang="en-US" sz="2000" dirty="0" smtClean="0"/>
              <a:t> Trust v. C.I.T., 101 I.T.R. 234 (SC).</a:t>
            </a:r>
          </a:p>
          <a:p>
            <a:pPr algn="just"/>
            <a:r>
              <a:rPr lang="en-US" sz="2000" dirty="0" smtClean="0"/>
              <a:t> FOLLOWING ACTIVITIES ARE HELD AS  EDUCATIONAL</a:t>
            </a:r>
          </a:p>
          <a:p>
            <a:pPr algn="just"/>
            <a:r>
              <a:rPr lang="en-US" sz="2000" dirty="0" smtClean="0"/>
              <a:t> </a:t>
            </a:r>
          </a:p>
          <a:p>
            <a:pPr lvl="3" algn="just"/>
            <a:r>
              <a:rPr lang="en-US" dirty="0" smtClean="0"/>
              <a:t>Diffusion of useful knowledge, publication of journals and promotion of search for truth. Ecumenical Christen Centre v. CIT 139 ITR 226 (Ker.).</a:t>
            </a:r>
          </a:p>
          <a:p>
            <a:pPr lvl="3" algn="just"/>
            <a:r>
              <a:rPr lang="en-US" dirty="0" smtClean="0"/>
              <a:t>Trusts running schools – It is not necessary that the educational activity should be undertaken only by an institution. A trust with the object of running schools can be </a:t>
            </a:r>
            <a:r>
              <a:rPr lang="en-US" dirty="0" err="1" smtClean="0"/>
              <a:t>recognised</a:t>
            </a:r>
            <a:r>
              <a:rPr lang="en-US" dirty="0" smtClean="0"/>
              <a:t> as a one for educational purpose. See CIT vs. </a:t>
            </a:r>
            <a:r>
              <a:rPr lang="en-US" dirty="0" err="1" smtClean="0"/>
              <a:t>Sindhu</a:t>
            </a:r>
            <a:r>
              <a:rPr lang="en-US" dirty="0" smtClean="0"/>
              <a:t> </a:t>
            </a:r>
            <a:r>
              <a:rPr lang="en-US" dirty="0" err="1" smtClean="0"/>
              <a:t>Vidya</a:t>
            </a:r>
            <a:r>
              <a:rPr lang="en-US" dirty="0" smtClean="0"/>
              <a:t> </a:t>
            </a:r>
            <a:r>
              <a:rPr lang="en-US" dirty="0" err="1" smtClean="0"/>
              <a:t>Mandal</a:t>
            </a:r>
            <a:r>
              <a:rPr lang="en-US" dirty="0" smtClean="0"/>
              <a:t> Trust, 142 ITR 633 (</a:t>
            </a:r>
            <a:r>
              <a:rPr lang="en-US" dirty="0" err="1" smtClean="0"/>
              <a:t>Guj</a:t>
            </a:r>
            <a:r>
              <a:rPr lang="en-US" dirty="0" smtClean="0"/>
              <a:t>.).</a:t>
            </a:r>
          </a:p>
          <a:p>
            <a:pPr algn="just"/>
            <a:endParaRPr lang="en-US" sz="2000" dirty="0" smtClean="0"/>
          </a:p>
          <a:p>
            <a:pPr algn="just"/>
            <a:endParaRPr lang="en-US"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just"/>
            <a:r>
              <a:rPr lang="en-US" dirty="0" smtClean="0"/>
              <a:t>However, in following cases, the activity was not accepted as ‘educational’ :</a:t>
            </a:r>
            <a:endParaRPr lang="en-US" sz="2800" dirty="0" smtClean="0"/>
          </a:p>
          <a:p>
            <a:pPr lvl="4" algn="just"/>
            <a:r>
              <a:rPr lang="en-US" dirty="0" smtClean="0"/>
              <a:t>Coaching students for particular examination dose not amount to education. Se </a:t>
            </a:r>
            <a:r>
              <a:rPr lang="en-US" b="1" dirty="0" smtClean="0"/>
              <a:t>Bihar Institution of Mining and Mine Surveying v. CIT 208 ITR 608 (Patna).</a:t>
            </a:r>
            <a:endParaRPr lang="en-US" sz="1800" dirty="0" smtClean="0"/>
          </a:p>
          <a:p>
            <a:pPr lvl="4" algn="just"/>
            <a:r>
              <a:rPr lang="en-US" dirty="0" smtClean="0"/>
              <a:t>Mere granting of scholarships to students is not ‘education’ or educational activity. See </a:t>
            </a:r>
            <a:r>
              <a:rPr lang="en-US" b="1" dirty="0" smtClean="0"/>
              <a:t>C.I.T. v. </a:t>
            </a:r>
            <a:r>
              <a:rPr lang="en-US" b="1" dirty="0" err="1" smtClean="0"/>
              <a:t>Sorabji</a:t>
            </a:r>
            <a:r>
              <a:rPr lang="en-US" b="1" dirty="0" smtClean="0"/>
              <a:t> </a:t>
            </a:r>
            <a:r>
              <a:rPr lang="en-US" b="1" dirty="0" err="1" smtClean="0"/>
              <a:t>Nusserwanji</a:t>
            </a:r>
            <a:r>
              <a:rPr lang="en-US" b="1" dirty="0" smtClean="0"/>
              <a:t> Parekh, 107 CTR (</a:t>
            </a:r>
            <a:r>
              <a:rPr lang="en-US" b="1" dirty="0" err="1" smtClean="0"/>
              <a:t>Guj</a:t>
            </a:r>
            <a:r>
              <a:rPr lang="en-US" b="1" dirty="0" smtClean="0"/>
              <a:t>) 72 Karnataka High Court</a:t>
            </a:r>
            <a:r>
              <a:rPr lang="en-US" dirty="0" smtClean="0"/>
              <a:t> has however, taken a different view that granting of scholarships will fall in the connotation of ‘education’ CIT v. </a:t>
            </a:r>
            <a:r>
              <a:rPr lang="en-US" b="1" dirty="0" err="1" smtClean="0"/>
              <a:t>Saraswath</a:t>
            </a:r>
            <a:r>
              <a:rPr lang="en-US" b="1" dirty="0" smtClean="0"/>
              <a:t> Poor Student Relief Fund, 150 ITR 142 (</a:t>
            </a:r>
            <a:r>
              <a:rPr lang="en-US" b="1" dirty="0" err="1" smtClean="0"/>
              <a:t>Kar</a:t>
            </a:r>
            <a:r>
              <a:rPr lang="en-US" b="1" dirty="0" smtClean="0"/>
              <a:t>.).</a:t>
            </a:r>
            <a:endParaRPr lang="en-US" sz="1800" dirty="0" smtClean="0"/>
          </a:p>
          <a:p>
            <a:pPr lvl="4" algn="just"/>
            <a:r>
              <a:rPr lang="en-US" dirty="0" smtClean="0"/>
              <a:t>Printing and publishing of News Paper is not education, in its </a:t>
            </a:r>
            <a:r>
              <a:rPr lang="en-US" dirty="0" err="1" smtClean="0"/>
              <a:t>imited</a:t>
            </a:r>
            <a:r>
              <a:rPr lang="en-US" dirty="0" smtClean="0"/>
              <a:t> sense. See </a:t>
            </a:r>
            <a:r>
              <a:rPr lang="en-US" b="1" dirty="0" smtClean="0"/>
              <a:t>CIT. vs. Sole Trustee, </a:t>
            </a:r>
            <a:r>
              <a:rPr lang="en-US" b="1" dirty="0" err="1" smtClean="0"/>
              <a:t>Lok</a:t>
            </a:r>
            <a:r>
              <a:rPr lang="en-US" b="1" dirty="0" smtClean="0"/>
              <a:t> </a:t>
            </a:r>
            <a:r>
              <a:rPr lang="en-US" b="1" dirty="0" err="1" smtClean="0"/>
              <a:t>Shikshana</a:t>
            </a:r>
            <a:r>
              <a:rPr lang="en-US" b="1" dirty="0" smtClean="0"/>
              <a:t> Trust, 101 ITR. 234 (SC).</a:t>
            </a:r>
            <a:endParaRPr lang="en-US" sz="1800"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Medical Relief</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t>Doing business for the purposes of achieving the object of medical relief would not disentitle a trust / institute from being held as a charitable one, so long as the activity is ancillary to the main object of medical relief and the profits of the business are used for the purposes of achieving the main object. See </a:t>
            </a:r>
            <a:r>
              <a:rPr lang="en-US" b="1" dirty="0" smtClean="0"/>
              <a:t>P. Krishna </a:t>
            </a:r>
            <a:r>
              <a:rPr lang="en-US" b="1" dirty="0" err="1" smtClean="0"/>
              <a:t>Warriar</a:t>
            </a:r>
            <a:r>
              <a:rPr lang="en-US" b="1" dirty="0" smtClean="0"/>
              <a:t> v. CIT 84 ITR 119 (Ker.)</a:t>
            </a:r>
            <a:r>
              <a:rPr lang="en-US" dirty="0" smtClean="0"/>
              <a:t> (In this case, the trust was preparing and selling medicines to achieve its object of medical relief). However, mere manufacture or sale of medicines with no charitable object but only with profit motive would amount to carrying on business for profit and would not be an activity of charity. (See </a:t>
            </a:r>
            <a:r>
              <a:rPr lang="en-US" b="1" dirty="0" smtClean="0"/>
              <a:t>East India Industries (Madras) P. Ltd. vs. CIT 65 ITR 611 (SC).</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Advancement of any other object of general public utility</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t>This is a residuary category. Those charitable objects, which may not be classified as relief of poor, education and medical relief, would come under this class, if these are aimed at public good. Following are some of the instances where activities are accepted as of public utility:</a:t>
            </a:r>
          </a:p>
          <a:p>
            <a:pPr algn="just">
              <a:buNone/>
            </a:pPr>
            <a:r>
              <a:rPr lang="en-US" dirty="0" smtClean="0"/>
              <a:t> </a:t>
            </a:r>
          </a:p>
          <a:p>
            <a:pPr lvl="0" algn="just"/>
            <a:r>
              <a:rPr lang="en-US" dirty="0" smtClean="0"/>
              <a:t>Chamber of Commerce &amp; Industry – (Cochin Chamber of Commerce &amp; Industry v. CIT 205 ITR 536 (Ker.))</a:t>
            </a:r>
          </a:p>
          <a:p>
            <a:pPr lvl="0" algn="just"/>
            <a:r>
              <a:rPr lang="en-US" dirty="0" smtClean="0"/>
              <a:t>Establish, equip and maintain industrial homes for teaching unemployed persons in arts like handicrafts and other home industries. CIT v. J.K. Charitable Trust 59 Taxman 602 (Allahabad).</a:t>
            </a:r>
          </a:p>
          <a:p>
            <a:pPr algn="just"/>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INCOME TAX PROVISIONS APPLICABLE TO TRUST</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t>MAIN SECTIONS APPLICABLE TO TRUST UNDER INCOME TAX ACT, 1961</a:t>
            </a:r>
          </a:p>
          <a:p>
            <a:pPr algn="just"/>
            <a:r>
              <a:rPr lang="en-US" dirty="0" smtClean="0"/>
              <a:t>Definition of “Charitable Purpose” – Section  2(15)</a:t>
            </a:r>
          </a:p>
          <a:p>
            <a:pPr algn="just"/>
            <a:r>
              <a:rPr lang="en-US" dirty="0" smtClean="0"/>
              <a:t>Section 2(24)(</a:t>
            </a:r>
            <a:r>
              <a:rPr lang="en-US" dirty="0" err="1" smtClean="0"/>
              <a:t>iia</a:t>
            </a:r>
            <a:r>
              <a:rPr lang="en-US" dirty="0" smtClean="0"/>
              <a:t>) – The term “Income” includes Voluntary contribution”</a:t>
            </a:r>
          </a:p>
          <a:p>
            <a:pPr algn="just"/>
            <a:r>
              <a:rPr lang="en-US" dirty="0" smtClean="0"/>
              <a:t>Exemption of Certain Trust – Section 10 </a:t>
            </a:r>
          </a:p>
          <a:p>
            <a:pPr algn="just"/>
            <a:r>
              <a:rPr lang="en-US" dirty="0" smtClean="0"/>
              <a:t>Section 11, 12 &amp; 13 – Exemption  of income, Registration and Audit, Exclusions from Exemption, Investment, Business Income etc.</a:t>
            </a:r>
          </a:p>
          <a:p>
            <a:pPr algn="just"/>
            <a:r>
              <a:rPr lang="en-US" dirty="0" smtClean="0"/>
              <a:t>Section 80G- Recognition of exemption</a:t>
            </a:r>
          </a:p>
          <a:p>
            <a:pPr algn="just"/>
            <a:r>
              <a:rPr lang="en-US" dirty="0" smtClean="0"/>
              <a:t>Section 139 (4A) – Filling of Return of Income</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lvl="0" algn="just"/>
            <a:r>
              <a:rPr lang="en-US" dirty="0" smtClean="0"/>
              <a:t>Advancement of music and other fine arts – holding musical entertainments, dramas, dance recitals, </a:t>
            </a:r>
            <a:r>
              <a:rPr lang="en-US" dirty="0" err="1" smtClean="0"/>
              <a:t>bhajans</a:t>
            </a:r>
            <a:r>
              <a:rPr lang="en-US" dirty="0" smtClean="0"/>
              <a:t>, exhibitions and lectures. CIT vs. </a:t>
            </a:r>
            <a:r>
              <a:rPr lang="en-US" dirty="0" err="1" smtClean="0"/>
              <a:t>Shri</a:t>
            </a:r>
            <a:r>
              <a:rPr lang="en-US" dirty="0" smtClean="0"/>
              <a:t> </a:t>
            </a:r>
            <a:r>
              <a:rPr lang="en-US" dirty="0" err="1" smtClean="0"/>
              <a:t>Thyaga</a:t>
            </a:r>
            <a:r>
              <a:rPr lang="en-US" dirty="0" smtClean="0"/>
              <a:t> Brahma </a:t>
            </a:r>
            <a:r>
              <a:rPr lang="en-US" dirty="0" err="1" smtClean="0"/>
              <a:t>Gana</a:t>
            </a:r>
            <a:r>
              <a:rPr lang="en-US" dirty="0" smtClean="0"/>
              <a:t> </a:t>
            </a:r>
            <a:r>
              <a:rPr lang="en-US" dirty="0" err="1" smtClean="0"/>
              <a:t>Sabha</a:t>
            </a:r>
            <a:r>
              <a:rPr lang="en-US" dirty="0" smtClean="0"/>
              <a:t>, 52 Taxman 395 (Mad.).</a:t>
            </a:r>
          </a:p>
          <a:p>
            <a:pPr lvl="0" algn="just"/>
            <a:r>
              <a:rPr lang="en-US" dirty="0" smtClean="0"/>
              <a:t>In India, charitable activities include religious activities and hence institutions which are recognized as for charitable purposes can claim exemption in respect of donations given for constructions of church, as construction is a purpose of general public utility. CIT v. Social Service Centre 250 ITR 39 A.P.</a:t>
            </a:r>
          </a:p>
          <a:p>
            <a:pPr algn="just"/>
            <a:endParaRPr lang="en-US" dirty="0" smtClean="0"/>
          </a:p>
          <a:p>
            <a:pPr algn="just"/>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lvl="0" algn="just"/>
            <a:r>
              <a:rPr lang="en-US" dirty="0" smtClean="0"/>
              <a:t>Maintenance of swimming bath for public in general. C.I.T. v. Beach Candy Swimming Bath Trust, 27 ITR 279 (</a:t>
            </a:r>
            <a:r>
              <a:rPr lang="en-US" dirty="0" err="1" smtClean="0"/>
              <a:t>Bom</a:t>
            </a:r>
            <a:r>
              <a:rPr lang="en-US" dirty="0" smtClean="0"/>
              <a:t>.). </a:t>
            </a:r>
          </a:p>
          <a:p>
            <a:pPr lvl="0" algn="just"/>
            <a:r>
              <a:rPr lang="en-US" dirty="0" smtClean="0"/>
              <a:t>Dissemination of knowledge to the people and the raising of moral, intellectual, economic, social and political conditions in general. </a:t>
            </a:r>
            <a:r>
              <a:rPr lang="en-US" dirty="0" err="1" smtClean="0"/>
              <a:t>Ganga</a:t>
            </a:r>
            <a:r>
              <a:rPr lang="en-US" dirty="0" smtClean="0"/>
              <a:t> Prasad </a:t>
            </a:r>
            <a:r>
              <a:rPr lang="en-US" dirty="0" err="1" smtClean="0"/>
              <a:t>Varma</a:t>
            </a:r>
            <a:r>
              <a:rPr lang="en-US" dirty="0" smtClean="0"/>
              <a:t> Memorial Society v. C.I.T. 134 ITR 421 (All).</a:t>
            </a:r>
          </a:p>
          <a:p>
            <a:pPr lvl="0" algn="just"/>
            <a:r>
              <a:rPr lang="en-US" dirty="0" smtClean="0"/>
              <a:t>Association for purpose of maintenance of </a:t>
            </a:r>
            <a:r>
              <a:rPr lang="en-US" dirty="0" err="1" smtClean="0"/>
              <a:t>Samadhis</a:t>
            </a:r>
            <a:r>
              <a:rPr lang="en-US" dirty="0" smtClean="0"/>
              <a:t> of Guru and memorials of religious &amp; spiritual saints for benefit of the public at large. CIT vs. </a:t>
            </a:r>
            <a:r>
              <a:rPr lang="en-US" dirty="0" err="1" smtClean="0"/>
              <a:t>Guryani</a:t>
            </a:r>
            <a:r>
              <a:rPr lang="en-US" dirty="0" smtClean="0"/>
              <a:t> </a:t>
            </a:r>
            <a:r>
              <a:rPr lang="en-US" dirty="0" err="1" smtClean="0"/>
              <a:t>Brij</a:t>
            </a:r>
            <a:r>
              <a:rPr lang="en-US" dirty="0" smtClean="0"/>
              <a:t> </a:t>
            </a:r>
            <a:r>
              <a:rPr lang="en-US" dirty="0" err="1" smtClean="0"/>
              <a:t>Balabh</a:t>
            </a:r>
            <a:r>
              <a:rPr lang="en-US" dirty="0" smtClean="0"/>
              <a:t> </a:t>
            </a:r>
            <a:r>
              <a:rPr lang="en-US" dirty="0" err="1" smtClean="0"/>
              <a:t>Kaur</a:t>
            </a:r>
            <a:r>
              <a:rPr lang="en-US" dirty="0" smtClean="0"/>
              <a:t> Trust, 125 ITR 381 (P. &amp; H.).</a:t>
            </a:r>
          </a:p>
          <a:p>
            <a:pPr lvl="0" algn="just"/>
            <a:r>
              <a:rPr lang="en-US" dirty="0" smtClean="0"/>
              <a:t>Establishment of Bar Councils. CIT v. Bar Council of Maharashtra, 130 ITR 29 (SC).</a:t>
            </a:r>
          </a:p>
          <a:p>
            <a:pPr lvl="0" algn="just"/>
            <a:r>
              <a:rPr lang="en-US" dirty="0" err="1" smtClean="0"/>
              <a:t>Samaj</a:t>
            </a:r>
            <a:r>
              <a:rPr lang="en-US" dirty="0" smtClean="0"/>
              <a:t> </a:t>
            </a:r>
            <a:r>
              <a:rPr lang="en-US" dirty="0" err="1" smtClean="0"/>
              <a:t>Kalyan</a:t>
            </a:r>
            <a:r>
              <a:rPr lang="en-US" dirty="0" smtClean="0"/>
              <a:t> </a:t>
            </a:r>
            <a:r>
              <a:rPr lang="en-US" dirty="0" err="1" smtClean="0"/>
              <a:t>Parishad</a:t>
            </a:r>
            <a:r>
              <a:rPr lang="en-US" dirty="0" smtClean="0"/>
              <a:t> Vs ITO.(2007) 105 ITD 29(Delhi)(SB)</a:t>
            </a:r>
          </a:p>
          <a:p>
            <a:pPr algn="just"/>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Religious Purpose</a:t>
            </a:r>
            <a:endParaRPr lang="en-US" dirty="0"/>
          </a:p>
        </p:txBody>
      </p:sp>
      <p:sp>
        <p:nvSpPr>
          <p:cNvPr id="3" name="Content Placeholder 2"/>
          <p:cNvSpPr>
            <a:spLocks noGrp="1"/>
          </p:cNvSpPr>
          <p:nvPr>
            <p:ph idx="1"/>
          </p:nvPr>
        </p:nvSpPr>
        <p:spPr/>
        <p:txBody>
          <a:bodyPr/>
          <a:lstStyle/>
          <a:p>
            <a:pPr algn="just"/>
            <a:r>
              <a:rPr lang="en-US" dirty="0" smtClean="0"/>
              <a:t>Unlike the words “Charitable Purpose” , the term “Religious Purpose” is not defined under income tax act, but it would include the advancement, support or propagation of religion.</a:t>
            </a:r>
          </a:p>
          <a:p>
            <a:pPr algn="just"/>
            <a:r>
              <a:rPr lang="en-US" dirty="0" smtClean="0"/>
              <a:t>Religious trust are entitled for Exemption under section 11 if they are public trust and not  a private trust.</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Exemption of certain Trust</a:t>
            </a:r>
            <a:endParaRPr lang="en-US" dirty="0"/>
          </a:p>
        </p:txBody>
      </p:sp>
      <p:sp>
        <p:nvSpPr>
          <p:cNvPr id="3" name="Content Placeholder 2"/>
          <p:cNvSpPr>
            <a:spLocks noGrp="1"/>
          </p:cNvSpPr>
          <p:nvPr>
            <p:ph idx="1"/>
          </p:nvPr>
        </p:nvSpPr>
        <p:spPr/>
        <p:txBody>
          <a:bodyPr>
            <a:normAutofit fontScale="92500"/>
          </a:bodyPr>
          <a:lstStyle/>
          <a:p>
            <a:pPr algn="just"/>
            <a:r>
              <a:rPr lang="en-US" dirty="0" smtClean="0"/>
              <a:t>Section 10 grants exemption to certain types of Trusts and institutions.</a:t>
            </a:r>
          </a:p>
          <a:p>
            <a:pPr algn="just"/>
            <a:r>
              <a:rPr lang="en-US" dirty="0" smtClean="0"/>
              <a:t>Those eligible trust/institutions are not liable to get registered with commissioner or to get accounts audited under section 12A[b].</a:t>
            </a:r>
          </a:p>
          <a:p>
            <a:pPr algn="just"/>
            <a:r>
              <a:rPr lang="en-US" dirty="0" smtClean="0"/>
              <a:t>They are also not required to spend their income as per limits prescribed by section 11 or observe the restrictions regarding Investments as prescribed under section 11[5].</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Exemption of certain Trust</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It is  advisable for a trust to who qualifies for exemption under section 10 to registered under section 12A so as to qualify for exemption under section 11 also.</a:t>
            </a:r>
          </a:p>
          <a:p>
            <a:pPr algn="just"/>
            <a:r>
              <a:rPr lang="en-US" dirty="0" smtClean="0"/>
              <a:t>In order to qualify for total exemption, the trust should apply its income towards the objects of the trust and should not operate for  making a profits, however any profit/surplus is arise incidentally in carrying out activities, it does not lose the exemption.</a:t>
            </a:r>
          </a:p>
          <a:p>
            <a:pPr algn="just"/>
            <a:endParaRPr lang="en-US" dirty="0" smtClean="0"/>
          </a:p>
          <a:p>
            <a:pPr algn="just"/>
            <a:endParaRPr lang="en-US" dirty="0" smtClean="0"/>
          </a:p>
          <a:p>
            <a:pPr algn="just"/>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Exemption of certain Trust</a:t>
            </a:r>
            <a:endParaRPr lang="en-US" dirty="0"/>
          </a:p>
        </p:txBody>
      </p:sp>
      <p:sp>
        <p:nvSpPr>
          <p:cNvPr id="3" name="Content Placeholder 2"/>
          <p:cNvSpPr>
            <a:spLocks noGrp="1"/>
          </p:cNvSpPr>
          <p:nvPr>
            <p:ph idx="1"/>
          </p:nvPr>
        </p:nvSpPr>
        <p:spPr>
          <a:xfrm>
            <a:off x="457200" y="1722437"/>
            <a:ext cx="8229600" cy="4525963"/>
          </a:xfrm>
        </p:spPr>
        <p:txBody>
          <a:bodyPr>
            <a:normAutofit fontScale="92500" lnSpcReduction="20000"/>
          </a:bodyPr>
          <a:lstStyle/>
          <a:p>
            <a:r>
              <a:rPr lang="en-US" dirty="0" smtClean="0"/>
              <a:t>Institutions are exempted under section 10</a:t>
            </a:r>
          </a:p>
          <a:p>
            <a:pPr>
              <a:buNone/>
            </a:pPr>
            <a:r>
              <a:rPr lang="en-US" dirty="0" smtClean="0"/>
              <a:t>    - Scientific Research Association – 10[21]</a:t>
            </a:r>
          </a:p>
          <a:p>
            <a:pPr>
              <a:buNone/>
            </a:pPr>
            <a:r>
              <a:rPr lang="en-US" dirty="0" smtClean="0"/>
              <a:t>    - Educational Institutions – 10[23C][</a:t>
            </a:r>
            <a:r>
              <a:rPr lang="en-US" dirty="0" err="1" smtClean="0"/>
              <a:t>iiiab</a:t>
            </a:r>
            <a:r>
              <a:rPr lang="en-US" dirty="0" smtClean="0"/>
              <a:t>],        </a:t>
            </a:r>
          </a:p>
          <a:p>
            <a:pPr>
              <a:buNone/>
            </a:pPr>
            <a:r>
              <a:rPr lang="en-US" dirty="0" smtClean="0"/>
              <a:t>                                                      [</a:t>
            </a:r>
            <a:r>
              <a:rPr lang="en-US" dirty="0" err="1" smtClean="0"/>
              <a:t>iiiad</a:t>
            </a:r>
            <a:r>
              <a:rPr lang="en-US" dirty="0" smtClean="0"/>
              <a:t>] &amp; [vi]</a:t>
            </a:r>
          </a:p>
          <a:p>
            <a:pPr>
              <a:buNone/>
            </a:pPr>
            <a:r>
              <a:rPr lang="en-US" dirty="0" smtClean="0"/>
              <a:t>    - Medical Institutions -          10[23C][</a:t>
            </a:r>
            <a:r>
              <a:rPr lang="en-US" dirty="0" err="1" smtClean="0"/>
              <a:t>iiiac</a:t>
            </a:r>
            <a:r>
              <a:rPr lang="en-US" dirty="0" smtClean="0"/>
              <a:t>],        </a:t>
            </a:r>
          </a:p>
          <a:p>
            <a:pPr>
              <a:buNone/>
            </a:pPr>
            <a:r>
              <a:rPr lang="en-US" dirty="0" smtClean="0"/>
              <a:t>                                                      [</a:t>
            </a:r>
            <a:r>
              <a:rPr lang="en-US" dirty="0" err="1" smtClean="0"/>
              <a:t>iiiae</a:t>
            </a:r>
            <a:r>
              <a:rPr lang="en-US" dirty="0" smtClean="0"/>
              <a:t>] &amp; [via]</a:t>
            </a:r>
          </a:p>
          <a:p>
            <a:pPr>
              <a:buNone/>
            </a:pPr>
            <a:r>
              <a:rPr lang="en-US" dirty="0" smtClean="0"/>
              <a:t>     - Professional Associations – 10[23A]</a:t>
            </a:r>
          </a:p>
          <a:p>
            <a:pPr>
              <a:buNone/>
            </a:pPr>
            <a:r>
              <a:rPr lang="en-US" dirty="0" smtClean="0"/>
              <a:t>     -  </a:t>
            </a:r>
            <a:r>
              <a:rPr lang="en-US" dirty="0" err="1" smtClean="0"/>
              <a:t>Khadi</a:t>
            </a:r>
            <a:r>
              <a:rPr lang="en-US" dirty="0" smtClean="0"/>
              <a:t> &amp; Village Industry Development </a:t>
            </a:r>
          </a:p>
          <a:p>
            <a:pPr>
              <a:buNone/>
            </a:pPr>
            <a:r>
              <a:rPr lang="en-US" dirty="0" smtClean="0"/>
              <a:t>        Institutions  -   10[23B]</a:t>
            </a:r>
          </a:p>
          <a:p>
            <a:pPr>
              <a:buNone/>
            </a:pP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fontScale="90000"/>
          </a:bodyPr>
          <a:lstStyle/>
          <a:p>
            <a:r>
              <a:rPr lang="en-US" dirty="0" smtClean="0"/>
              <a:t/>
            </a:r>
            <a:br>
              <a:rPr lang="en-US" dirty="0" smtClean="0"/>
            </a:br>
            <a:r>
              <a:rPr lang="en-US" dirty="0" smtClean="0"/>
              <a:t/>
            </a:r>
            <a:br>
              <a:rPr lang="en-US" dirty="0" smtClean="0"/>
            </a:br>
            <a:r>
              <a:rPr lang="en-US" dirty="0" smtClean="0"/>
              <a:t>Income of  Charitable Trust</a:t>
            </a:r>
            <a:br>
              <a:rPr lang="en-US" dirty="0" smtClean="0"/>
            </a:br>
            <a:r>
              <a:rPr lang="en-US" dirty="0" smtClean="0"/>
              <a:t/>
            </a:r>
            <a:br>
              <a:rPr lang="en-US" dirty="0" smtClean="0"/>
            </a:br>
            <a:endParaRPr lang="en-US" dirty="0"/>
          </a:p>
        </p:txBody>
      </p:sp>
      <p:sp>
        <p:nvSpPr>
          <p:cNvPr id="3" name="Content Placeholder 2"/>
          <p:cNvSpPr>
            <a:spLocks noGrp="1"/>
          </p:cNvSpPr>
          <p:nvPr>
            <p:ph idx="1"/>
          </p:nvPr>
        </p:nvSpPr>
        <p:spPr/>
        <p:txBody>
          <a:bodyPr/>
          <a:lstStyle/>
          <a:p>
            <a:pPr algn="just"/>
            <a:r>
              <a:rPr lang="en-US" dirty="0" smtClean="0"/>
              <a:t>All Voluntary contributions received by a religious or charitable trust or medical or educational institution would constitute its income under section 2[24][</a:t>
            </a:r>
            <a:r>
              <a:rPr lang="en-US" dirty="0" err="1" smtClean="0"/>
              <a:t>iia</a:t>
            </a:r>
            <a:r>
              <a:rPr lang="en-US" dirty="0" smtClean="0"/>
              <a:t>] irrespective of the fact that the trust is exempt under section 10 or 11 except trust  covered under section 10[23C][</a:t>
            </a:r>
            <a:r>
              <a:rPr lang="en-US" dirty="0" err="1" smtClean="0"/>
              <a:t>iiiab</a:t>
            </a:r>
            <a:r>
              <a:rPr lang="en-US" dirty="0" smtClean="0"/>
              <a:t>] &amp;[</a:t>
            </a:r>
            <a:r>
              <a:rPr lang="en-US" dirty="0" err="1" smtClean="0"/>
              <a:t>iiiac</a:t>
            </a:r>
            <a:r>
              <a:rPr lang="en-US" dirty="0" smtClean="0"/>
              <a:t>] in whose hands voluntary contribution  is not a income of such trust.</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t>Section 12 provides that all voluntary contributions [other than corpus] shall be income derived from property held under the trust.</a:t>
            </a:r>
          </a:p>
          <a:p>
            <a:pPr algn="just"/>
            <a:r>
              <a:rPr lang="en-US" dirty="0" smtClean="0"/>
              <a:t>Anonymous donations are taxed at the rate of 30% in the hands of all trust/institutions except trusts or institutions established for religious purpose. </a:t>
            </a:r>
          </a:p>
          <a:p>
            <a:pPr algn="just"/>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smtClean="0"/>
              <a:t>Donation  to Corpus  is taxable or not?</a:t>
            </a:r>
          </a:p>
          <a:p>
            <a:pPr algn="just"/>
            <a:r>
              <a:rPr lang="en-US" dirty="0" smtClean="0"/>
              <a:t>“corpus” is not defined in the act but general view is that any donation made for a specific direction that only interest received on investment of such donation be utilized for objects of the trust would be a donation towards the corpus of the trust.</a:t>
            </a:r>
          </a:p>
          <a:p>
            <a:pPr algn="just"/>
            <a:r>
              <a:rPr lang="en-US" dirty="0" smtClean="0"/>
              <a:t>Presumably all donation are income as per section 2[24] though it does not specifically provides that corpus donations would be income of the trust neither it provides for an exclusion of corpus.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a:r>
              <a:rPr lang="en-US" dirty="0" smtClean="0"/>
              <a:t>Section 11[1][d] grants exemption to donations made with a specific direction that they shall form part of the corpus.</a:t>
            </a:r>
          </a:p>
          <a:p>
            <a:pPr algn="just"/>
            <a:r>
              <a:rPr lang="en-US" dirty="0" smtClean="0"/>
              <a:t>Necessary precautions to be taken to claim donation received as corpus donation for exemption.</a:t>
            </a:r>
          </a:p>
          <a:p>
            <a:pPr algn="just"/>
            <a:r>
              <a:rPr lang="en-US" dirty="0" smtClean="0"/>
              <a:t>41 TTJ [Del] 408 – </a:t>
            </a:r>
            <a:r>
              <a:rPr lang="en-US" dirty="0" err="1" smtClean="0"/>
              <a:t>Lala</a:t>
            </a:r>
            <a:r>
              <a:rPr lang="en-US" dirty="0" smtClean="0"/>
              <a:t> </a:t>
            </a:r>
            <a:r>
              <a:rPr lang="en-US" dirty="0" err="1" smtClean="0"/>
              <a:t>Kanshi</a:t>
            </a:r>
            <a:r>
              <a:rPr lang="en-US" dirty="0" smtClean="0"/>
              <a:t> Ram </a:t>
            </a:r>
            <a:r>
              <a:rPr lang="en-US" dirty="0" err="1" smtClean="0"/>
              <a:t>Goela</a:t>
            </a:r>
            <a:r>
              <a:rPr lang="en-US" dirty="0" smtClean="0"/>
              <a:t> Charitable trust Vs ITO</a:t>
            </a:r>
          </a:p>
          <a:p>
            <a:pPr algn="just"/>
            <a:r>
              <a:rPr lang="en-US" dirty="0" err="1" smtClean="0"/>
              <a:t>Probodhan</a:t>
            </a:r>
            <a:r>
              <a:rPr lang="en-US" dirty="0" smtClean="0"/>
              <a:t> </a:t>
            </a:r>
            <a:r>
              <a:rPr lang="en-US" dirty="0" err="1" smtClean="0"/>
              <a:t>Prakashan</a:t>
            </a:r>
            <a:r>
              <a:rPr lang="en-US" dirty="0" smtClean="0"/>
              <a:t> Vs. ADIT [E] 50 ITD 135</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Charitable Purpose</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Section 2(15) defines Charitable Purpose – to include Relief to Poor, education, Medical and the advancement of any other object of general public utility.</a:t>
            </a:r>
          </a:p>
          <a:p>
            <a:pPr algn="just"/>
            <a:r>
              <a:rPr lang="en-US" dirty="0" smtClean="0"/>
              <a:t>The objects of preservation of environment including  water sheds, forest and wild life) and preservation of monuments or places or objects of artistic or historic interest added as charitable objects </a:t>
            </a:r>
            <a:r>
              <a:rPr lang="en-US" dirty="0" err="1" smtClean="0"/>
              <a:t>w.e.f</a:t>
            </a:r>
            <a:r>
              <a:rPr lang="en-US" dirty="0" smtClean="0"/>
              <a:t>. 1-4-2009</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a:bodyPr>
          <a:lstStyle/>
          <a:p>
            <a:pPr algn="just"/>
            <a:r>
              <a:rPr lang="en-US" dirty="0" smtClean="0"/>
              <a:t>Income of the trust constitutes income from property, business, dividend, interest etc and voluntary contributions/donation as per section 12. </a:t>
            </a:r>
          </a:p>
          <a:p>
            <a:pPr algn="just"/>
            <a:r>
              <a:rPr lang="en-US" dirty="0" smtClean="0"/>
              <a:t>Total income  as defined in section 2[45] is not applicable to trust entitled to exemption u/s 11 in the sense all the </a:t>
            </a:r>
            <a:r>
              <a:rPr lang="en-US" dirty="0" err="1" smtClean="0"/>
              <a:t>oulflow</a:t>
            </a:r>
            <a:r>
              <a:rPr lang="en-US" dirty="0" smtClean="0"/>
              <a:t> [application] for the trust are allowable as application otherwise not allowable as deduction in case of other </a:t>
            </a:r>
            <a:r>
              <a:rPr lang="en-US" dirty="0" err="1" smtClean="0"/>
              <a:t>assessee</a:t>
            </a:r>
            <a:r>
              <a:rPr lang="en-US" dirty="0" smtClean="0"/>
              <a:t>.</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just"/>
            <a:r>
              <a:rPr lang="en-US" dirty="0" smtClean="0"/>
              <a:t>Grants for specific projects received by trust from other organizations including foreign agencies with a stipulation to be utilized for specific projects  would constitute an income of the recipient trust?</a:t>
            </a:r>
          </a:p>
          <a:p>
            <a:pPr algn="just"/>
            <a:r>
              <a:rPr lang="en-US" dirty="0" err="1" smtClean="0"/>
              <a:t>Nirmal</a:t>
            </a:r>
            <a:r>
              <a:rPr lang="en-US" dirty="0" smtClean="0"/>
              <a:t>  Agriculture Society V/s ITO  71 ITD 152[</a:t>
            </a:r>
            <a:r>
              <a:rPr lang="en-US" dirty="0" err="1" smtClean="0"/>
              <a:t>Hyd</a:t>
            </a:r>
            <a:r>
              <a:rPr lang="en-US" dirty="0" smtClean="0"/>
              <a:t>] – Tribunal held that grants were not donation within the preview of section 12</a:t>
            </a:r>
          </a:p>
          <a:p>
            <a:pPr algn="just"/>
            <a:r>
              <a:rPr lang="en-US" dirty="0" smtClean="0"/>
              <a:t>CIT Vs. Gem &amp; </a:t>
            </a:r>
            <a:r>
              <a:rPr lang="en-US" dirty="0" err="1" smtClean="0"/>
              <a:t>Jewellery</a:t>
            </a:r>
            <a:r>
              <a:rPr lang="en-US" dirty="0" smtClean="0"/>
              <a:t> Export Promotion Council 143 ITR  579- Bombay High court took a different view.</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normAutofit lnSpcReduction="10000"/>
          </a:bodyPr>
          <a:lstStyle/>
          <a:p>
            <a:pPr algn="just"/>
            <a:r>
              <a:rPr lang="en-US" dirty="0" err="1" smtClean="0"/>
              <a:t>Atleast</a:t>
            </a:r>
            <a:r>
              <a:rPr lang="en-US" dirty="0" smtClean="0"/>
              <a:t> 85% of the income derived requires to be utilized/applied  for the objects of the trust </a:t>
            </a:r>
          </a:p>
          <a:p>
            <a:pPr algn="just"/>
            <a:r>
              <a:rPr lang="en-US" dirty="0" smtClean="0"/>
              <a:t>Administrative Expenses like salaries, misc </a:t>
            </a:r>
            <a:r>
              <a:rPr lang="en-US" dirty="0" err="1" smtClean="0"/>
              <a:t>exps</a:t>
            </a:r>
            <a:r>
              <a:rPr lang="en-US" dirty="0" smtClean="0"/>
              <a:t> etc for carrying out charitable or religious activities is deductible under the provisions of section 11[1][a] as an application of income for charitable or religious purpose. </a:t>
            </a:r>
          </a:p>
          <a:p>
            <a:pPr algn="just"/>
            <a:r>
              <a:rPr lang="en-US" dirty="0" err="1" smtClean="0"/>
              <a:t>Parsi</a:t>
            </a:r>
            <a:r>
              <a:rPr lang="en-US" dirty="0" smtClean="0"/>
              <a:t> Zoroastrian </a:t>
            </a:r>
            <a:r>
              <a:rPr lang="en-US" dirty="0" err="1" smtClean="0"/>
              <a:t>anjuman</a:t>
            </a:r>
            <a:r>
              <a:rPr lang="en-US" dirty="0" smtClean="0"/>
              <a:t> trust Vs CIT 163 ITR 832 Madhya Pradesh High court </a:t>
            </a:r>
          </a:p>
          <a:p>
            <a:pPr algn="just"/>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a:r>
              <a:rPr lang="en-US" dirty="0" smtClean="0"/>
              <a:t>Exempt income under section 10 or on other grounds to be deducted while computation the income of a charitable trust for the purpose of section 11.</a:t>
            </a:r>
          </a:p>
          <a:p>
            <a:pPr algn="just"/>
            <a:r>
              <a:rPr lang="en-US" dirty="0" smtClean="0"/>
              <a:t>Trust having exempt as well as non exempt income, better to keep separate account to track the expenses incurred on earning those incomes. CIT </a:t>
            </a:r>
            <a:r>
              <a:rPr lang="en-US" dirty="0" err="1" smtClean="0"/>
              <a:t>Vs.Panchayati</a:t>
            </a:r>
            <a:r>
              <a:rPr lang="en-US" dirty="0" smtClean="0"/>
              <a:t> </a:t>
            </a:r>
            <a:r>
              <a:rPr lang="en-US" dirty="0" err="1" smtClean="0"/>
              <a:t>Akhara</a:t>
            </a:r>
            <a:r>
              <a:rPr lang="en-US" dirty="0" smtClean="0"/>
              <a:t> </a:t>
            </a:r>
            <a:r>
              <a:rPr lang="en-US" dirty="0" err="1" smtClean="0"/>
              <a:t>Nirmal</a:t>
            </a:r>
            <a:r>
              <a:rPr lang="en-US" dirty="0" smtClean="0"/>
              <a:t> 190 ITR 121- Allahabad High court</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t> Provisions of section 14A  are not applicable to amounts applied by a charitable trust on its objects. </a:t>
            </a:r>
          </a:p>
          <a:p>
            <a:pPr algn="just"/>
            <a:r>
              <a:rPr lang="en-US" dirty="0" smtClean="0"/>
              <a:t>14A applies when the income is computed under chapter VI of the IT Act, while the income of the trust is computed under chapter III  without reference to heads of income.</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t>Income tax  &amp; Wealth tax paid by a trust  be allowable as deduction while computing income under section 11[1][a].</a:t>
            </a:r>
          </a:p>
          <a:p>
            <a:pPr algn="just"/>
            <a:r>
              <a:rPr lang="en-US" dirty="0" smtClean="0"/>
              <a:t>CIT Vs. Baroda Industrial Development Corporation Limited 24 Taxman 36 [Gujarat High court]</a:t>
            </a:r>
          </a:p>
          <a:p>
            <a:pPr algn="just"/>
            <a:r>
              <a:rPr lang="en-US" dirty="0" smtClean="0"/>
              <a:t>CIT Vs. </a:t>
            </a:r>
            <a:r>
              <a:rPr lang="en-US" dirty="0" err="1" smtClean="0"/>
              <a:t>Ganga</a:t>
            </a:r>
            <a:r>
              <a:rPr lang="en-US" dirty="0" smtClean="0"/>
              <a:t> Charity Trust Fund 162 ITR 612 [Gujarat High court ]</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lgn="just"/>
            <a:r>
              <a:rPr lang="en-US" dirty="0" smtClean="0"/>
              <a:t>Depreciation on assets of a trust is to be deducted for the purpose of calculating income of the trust even if capital value of the assets on which depreciation is claimed had been allowed  as a deduction  under section 11 as an application of income. </a:t>
            </a:r>
          </a:p>
          <a:p>
            <a:pPr algn="just"/>
            <a:r>
              <a:rPr lang="en-US" dirty="0" smtClean="0"/>
              <a:t>146 ITR 28 CIT Vs Society of the sisters  [Karnataka High court</a:t>
            </a:r>
          </a:p>
          <a:p>
            <a:pPr algn="just"/>
            <a:r>
              <a:rPr lang="en-US" dirty="0" smtClean="0"/>
              <a:t>198 ITR 598  CIT Vs </a:t>
            </a:r>
            <a:r>
              <a:rPr lang="en-US" dirty="0" err="1" smtClean="0"/>
              <a:t>Sheth</a:t>
            </a:r>
            <a:r>
              <a:rPr lang="en-US" dirty="0" smtClean="0"/>
              <a:t> </a:t>
            </a:r>
            <a:r>
              <a:rPr lang="en-US" dirty="0" err="1" smtClean="0"/>
              <a:t>Manilal</a:t>
            </a:r>
            <a:r>
              <a:rPr lang="en-US" dirty="0" smtClean="0"/>
              <a:t> </a:t>
            </a:r>
            <a:r>
              <a:rPr lang="en-US" dirty="0" err="1" smtClean="0"/>
              <a:t>Ranchhoddals</a:t>
            </a:r>
            <a:r>
              <a:rPr lang="en-US" dirty="0" smtClean="0"/>
              <a:t> </a:t>
            </a:r>
            <a:r>
              <a:rPr lang="en-US" dirty="0" err="1" smtClean="0"/>
              <a:t>Vishram</a:t>
            </a:r>
            <a:r>
              <a:rPr lang="en-US" dirty="0" smtClean="0"/>
              <a:t> </a:t>
            </a:r>
            <a:r>
              <a:rPr lang="en-US" dirty="0" err="1" smtClean="0"/>
              <a:t>Bhavan</a:t>
            </a:r>
            <a:r>
              <a:rPr lang="en-US" dirty="0" smtClean="0"/>
              <a:t> Trust [Gujarat High Court]</a:t>
            </a:r>
          </a:p>
          <a:p>
            <a:pPr algn="just"/>
            <a:r>
              <a:rPr lang="en-US" dirty="0" smtClean="0"/>
              <a:t>Escorts Ltd Vs. Union of India 199 ITR 43 – Supreme Court took contrary view of double deduction</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Exemption under section 11</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Section 11[1][a], income from property held under the trust for religious or charitable purpose is exempt to the extent it is applied for such purposes in India.</a:t>
            </a:r>
          </a:p>
          <a:p>
            <a:r>
              <a:rPr lang="en-US" dirty="0" smtClean="0"/>
              <a:t>Not necessary to be applied out of income of the previous year. It may be applied  out of earlier years income also.</a:t>
            </a:r>
          </a:p>
          <a:p>
            <a:r>
              <a:rPr lang="en-US" dirty="0" smtClean="0"/>
              <a:t>Expenditure considered as application of money.</a:t>
            </a:r>
          </a:p>
          <a:p>
            <a:endParaRPr lang="en-US" dirty="0" smtClean="0"/>
          </a:p>
          <a:p>
            <a:endParaRPr lang="en-US" dirty="0" smtClean="0"/>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Administrative Expenses</a:t>
            </a:r>
          </a:p>
          <a:p>
            <a:pPr algn="just"/>
            <a:r>
              <a:rPr lang="en-US" dirty="0" smtClean="0"/>
              <a:t>Capital Expenses – </a:t>
            </a:r>
            <a:r>
              <a:rPr lang="en-US" dirty="0" err="1" smtClean="0"/>
              <a:t>M.Ct.M.Tiruppani</a:t>
            </a:r>
            <a:r>
              <a:rPr lang="en-US" dirty="0" smtClean="0"/>
              <a:t> Trust Vs.  CIT 230 ITR [SC]</a:t>
            </a:r>
          </a:p>
          <a:p>
            <a:r>
              <a:rPr lang="en-US" dirty="0" smtClean="0"/>
              <a:t>Loans and Loan scholarship</a:t>
            </a:r>
          </a:p>
          <a:p>
            <a:r>
              <a:rPr lang="en-US" dirty="0" smtClean="0"/>
              <a:t>Reserves for specific purposes</a:t>
            </a:r>
          </a:p>
          <a:p>
            <a:r>
              <a:rPr lang="en-US" dirty="0" smtClean="0"/>
              <a:t>Deficit of earlier years – CIT Vs </a:t>
            </a:r>
            <a:r>
              <a:rPr lang="en-US" dirty="0" err="1" smtClean="0"/>
              <a:t>Mahahrana</a:t>
            </a:r>
            <a:r>
              <a:rPr lang="en-US" dirty="0" smtClean="0"/>
              <a:t> </a:t>
            </a:r>
            <a:r>
              <a:rPr lang="en-US" dirty="0" err="1" smtClean="0"/>
              <a:t>Mevar</a:t>
            </a:r>
            <a:r>
              <a:rPr lang="en-US" dirty="0" smtClean="0"/>
              <a:t>  Charitable Foundation 164 ITR 439 [Raj] and CIT Vs, /</a:t>
            </a:r>
            <a:r>
              <a:rPr lang="en-US" dirty="0" err="1" smtClean="0"/>
              <a:t>Shri</a:t>
            </a:r>
            <a:r>
              <a:rPr lang="en-US" dirty="0" smtClean="0"/>
              <a:t> Plot  </a:t>
            </a:r>
            <a:r>
              <a:rPr lang="en-US" dirty="0" err="1" smtClean="0"/>
              <a:t>Swetamber</a:t>
            </a:r>
            <a:r>
              <a:rPr lang="en-US" dirty="0" smtClean="0"/>
              <a:t> </a:t>
            </a:r>
            <a:r>
              <a:rPr lang="en-US" dirty="0" err="1" smtClean="0"/>
              <a:t>Murti</a:t>
            </a:r>
            <a:r>
              <a:rPr lang="en-US" dirty="0" smtClean="0"/>
              <a:t> </a:t>
            </a:r>
            <a:r>
              <a:rPr lang="en-US" dirty="0" err="1" smtClean="0"/>
              <a:t>Pujak</a:t>
            </a:r>
            <a:r>
              <a:rPr lang="en-US" dirty="0" smtClean="0"/>
              <a:t> Jain 211 ITR  293 [</a:t>
            </a:r>
            <a:r>
              <a:rPr lang="en-US" dirty="0" err="1" smtClean="0"/>
              <a:t>Guj</a:t>
            </a:r>
            <a:r>
              <a:rPr lang="en-US" dirty="0" smtClean="0"/>
              <a:t>]</a:t>
            </a:r>
          </a:p>
          <a:p>
            <a:r>
              <a:rPr lang="en-US" dirty="0" smtClean="0"/>
              <a:t>Donation to another Trust</a:t>
            </a:r>
          </a:p>
          <a:p>
            <a:pPr>
              <a:buNone/>
            </a:pPr>
            <a:endParaRPr lang="en-US" dirty="0" smtClean="0"/>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smtClean="0"/>
              <a:t>Accumulation under section 11(1)(a)</a:t>
            </a:r>
          </a:p>
          <a:p>
            <a:pPr algn="just"/>
            <a:r>
              <a:rPr lang="en-US" dirty="0" smtClean="0"/>
              <a:t>In addition to the income applied on charitable  or religious purpose, income accumulated  or set apart  for application to such purposes  up to 15% of the income is exempt. </a:t>
            </a:r>
          </a:p>
          <a:p>
            <a:pPr algn="just"/>
            <a:r>
              <a:rPr lang="en-US" dirty="0" smtClean="0"/>
              <a:t>The accumulation up to 15% is without any conditions .</a:t>
            </a:r>
          </a:p>
          <a:p>
            <a:pPr algn="just"/>
            <a:r>
              <a:rPr lang="en-US" dirty="0" smtClean="0"/>
              <a:t>Surplus in excess of 15%  which will be liable to tax and not the entire surplus since the accumulation under section 11[2] is in addition to the accumulation under section 11(1)(a). CIT Vs. </a:t>
            </a:r>
            <a:r>
              <a:rPr lang="en-US" dirty="0" err="1" smtClean="0"/>
              <a:t>A.L.N.Rao</a:t>
            </a:r>
            <a:r>
              <a:rPr lang="en-US" dirty="0" smtClean="0"/>
              <a:t> Charitable Trust 216 ITR 697[SC]</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Amendmend</a:t>
            </a:r>
            <a:r>
              <a:rPr lang="en-US" dirty="0" smtClean="0"/>
              <a:t> in the definition of “Charitable Purpose”</a:t>
            </a:r>
            <a:endParaRPr lang="en-US" dirty="0"/>
          </a:p>
        </p:txBody>
      </p:sp>
      <p:sp>
        <p:nvSpPr>
          <p:cNvPr id="3" name="Content Placeholder 2"/>
          <p:cNvSpPr>
            <a:spLocks noGrp="1"/>
          </p:cNvSpPr>
          <p:nvPr>
            <p:ph idx="1"/>
          </p:nvPr>
        </p:nvSpPr>
        <p:spPr/>
        <p:txBody>
          <a:bodyPr/>
          <a:lstStyle/>
          <a:p>
            <a:pPr algn="just"/>
            <a:r>
              <a:rPr lang="en-US" dirty="0" smtClean="0"/>
              <a:t>By Finance Act, 2008, a proviso has been added to provide that if advancement of any other object of general public utility involves carrying on any activity in the nature of trade, commerce or business or any activity of rendering any service in relation to any business, </a:t>
            </a:r>
            <a:r>
              <a:rPr lang="en-US" b="1" dirty="0" smtClean="0"/>
              <a:t>for a consideration in the nature of </a:t>
            </a:r>
            <a:r>
              <a:rPr lang="en-US" b="1" dirty="0" err="1" smtClean="0"/>
              <a:t>cess</a:t>
            </a:r>
            <a:r>
              <a:rPr lang="en-US" b="1" dirty="0" smtClean="0"/>
              <a:t> or fee or any consideration, </a:t>
            </a:r>
            <a:r>
              <a:rPr lang="en-US" dirty="0" smtClean="0"/>
              <a:t>it shall cease to be a charitable purpose.</a:t>
            </a:r>
            <a:endParaRPr lang="en-US" b="1"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Explanation to section 11(1)</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It is likely that under the principles or method of accounting followed by a trust, some of the income is accounted for as income on accrual basis such as interest on deposit etc. When such income is not actually received during the year in which it is accounted for, it will naturally be not available for application on the objects of the trust. Keeping this position in view the explanation stipulates that such income will be taken as applied for the purposes of working out the 85% application of the accounted for income of a trust. </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gn="just"/>
            <a:r>
              <a:rPr lang="en-US" dirty="0" smtClean="0"/>
              <a:t>The amount when actually received and applied will not be considered as applied on the object of the trust in the year of receipt to the extent of such income. It is also possible that for any other reason, a trust is not able to spend 85% of its income during a specific year in which the income is accounted for. In such a case, a trust is entitled to state that the shortfall in the application of its 85% of its accounted income would be applied for the objects of the trust in the immediately following accounting period and then it shall not be taken that it had not spent 85% of its income </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t>In such a case the actual application of income on the objects of the trust in the immediately following accounting year, to the extent of the earlier year’s shortfall, will not be considered for the application  of the 85% of its income in the said immediately following period.</a:t>
            </a:r>
          </a:p>
          <a:p>
            <a:pPr algn="just"/>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Accumulation of Income Section 11(2)</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Trust, for any reason can not utilize its income wholly or partially or wants to accumulate its income for some projects not exceeding for 5 years, can accumulate income and  got exemption under section 11[2] after fulfilling certain conditions laid down.</a:t>
            </a:r>
          </a:p>
          <a:p>
            <a:pPr algn="just"/>
            <a:r>
              <a:rPr lang="en-US" dirty="0" smtClean="0"/>
              <a:t>After expiry of 5 years, money so accumulated have to be utilized for the purpose for which it was accumulated. </a:t>
            </a:r>
          </a:p>
          <a:p>
            <a:pPr algn="just"/>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2700" dirty="0" smtClean="0"/>
              <a:t/>
            </a:r>
            <a:br>
              <a:rPr lang="en-US" sz="2700" dirty="0" smtClean="0"/>
            </a:br>
            <a:r>
              <a:rPr lang="en-US" dirty="0" smtClean="0"/>
              <a:t>IMPORTANT CIRCULARS ISSUED BY THE CBDT REGARDING APPLICATON OF SECTION 11</a:t>
            </a:r>
            <a:br>
              <a:rPr lang="en-US" dirty="0" smtClean="0"/>
            </a:br>
            <a:r>
              <a:rPr lang="en-US" dirty="0" smtClean="0"/>
              <a:t> </a:t>
            </a:r>
          </a:p>
        </p:txBody>
      </p:sp>
      <p:sp>
        <p:nvSpPr>
          <p:cNvPr id="3" name="Content Placeholder 2"/>
          <p:cNvSpPr>
            <a:spLocks noGrp="1"/>
          </p:cNvSpPr>
          <p:nvPr>
            <p:ph idx="1"/>
          </p:nvPr>
        </p:nvSpPr>
        <p:spPr/>
        <p:txBody>
          <a:bodyPr>
            <a:normAutofit fontScale="77500" lnSpcReduction="20000"/>
          </a:bodyPr>
          <a:lstStyle/>
          <a:p>
            <a:pPr lvl="1"/>
            <a:r>
              <a:rPr lang="en-US" sz="3800" dirty="0" smtClean="0"/>
              <a:t>Repayment of loan earlier taken for fulfilling the objects of the trust would amount to application of income in the year in which the repayment is made. (see Circular No.100 F,No.195/1/72 (IT(A-1) dated 24.1.73)</a:t>
            </a:r>
          </a:p>
          <a:p>
            <a:pPr lvl="1"/>
            <a:r>
              <a:rPr lang="en-US" sz="3800" dirty="0" smtClean="0"/>
              <a:t>Where a trust applies amounts to charitable or religious objects out of its corpus and not out of its income, such application will not be considered for working out the 85% application of income of the trust u/s.11 (Minutes of 12th meeting of Advisory Committee dt.17.08.68.)</a:t>
            </a:r>
          </a:p>
          <a:p>
            <a:pPr>
              <a:buNone/>
            </a:pPr>
            <a:r>
              <a:rPr lang="en-US" dirty="0" smtClean="0"/>
              <a:t> </a:t>
            </a:r>
            <a:endParaRPr lang="en-US" sz="2800" dirty="0" smtClean="0"/>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lvl="1">
              <a:buNone/>
            </a:pPr>
            <a:r>
              <a:rPr lang="en-US" sz="3800" dirty="0" smtClean="0"/>
              <a:t>Regarding condo nation of delay in filing application</a:t>
            </a:r>
          </a:p>
          <a:p>
            <a:pPr lvl="1">
              <a:buNone/>
            </a:pPr>
            <a:r>
              <a:rPr lang="en-US" sz="3800" dirty="0" smtClean="0"/>
              <a:t>u/s. 11(2) in Form No.10 for accumulation of income</a:t>
            </a:r>
          </a:p>
          <a:p>
            <a:r>
              <a:rPr lang="en-US" dirty="0" smtClean="0"/>
              <a:t>Ordinarily a notice in form No.10 is to be given to the Assessing Officer within the time allowed u/s 139(1) applicable to a trust. If there is delay in filing such application, the Assessing Officer does not have the power to condone the delay. However, under the powers vested in them  u/s 119(2)(b) of the I.T. Act, 1961, the Central Board of Direct Taxes have empowered the concerned Commissioner of Income to condone the delay in filing the notice u/s 11(2) in Form No.10 on satisfaction of certain conditions. (</a:t>
            </a:r>
            <a:r>
              <a:rPr lang="en-US" b="1" dirty="0" smtClean="0"/>
              <a:t>Board’s Circular No.273 dated 03.06.1980).</a:t>
            </a:r>
            <a:endParaRPr lang="en-US" sz="2800" b="1" dirty="0" smtClean="0"/>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20000"/>
          </a:bodyPr>
          <a:lstStyle/>
          <a:p>
            <a:pPr lvl="2"/>
            <a:r>
              <a:rPr lang="en-US" dirty="0" smtClean="0"/>
              <a:t>If there is short-fall in application of income to the extent of 85% of the income of the trust, it is not enough to give notice of accumulation in Form No.10 only to the extent of the short-fall, but the entire non-applied income of the trust will have to be covered under the notice to be given in Form No.10 </a:t>
            </a:r>
            <a:r>
              <a:rPr lang="en-US" b="1" dirty="0" smtClean="0"/>
              <a:t>(Circular No.12-P(LXX-7 of 1968) dated 26.11.1968</a:t>
            </a:r>
            <a:r>
              <a:rPr lang="en-US" dirty="0" smtClean="0"/>
              <a:t>.</a:t>
            </a:r>
            <a:endParaRPr lang="en-US" sz="2000" dirty="0" smtClean="0"/>
          </a:p>
          <a:p>
            <a:r>
              <a:rPr lang="en-US" dirty="0" smtClean="0"/>
              <a:t> </a:t>
            </a:r>
            <a:endParaRPr lang="en-US" sz="2800" dirty="0" smtClean="0"/>
          </a:p>
          <a:p>
            <a:pPr lvl="2"/>
            <a:r>
              <a:rPr lang="en-US" dirty="0" smtClean="0"/>
              <a:t>Investment in </a:t>
            </a:r>
            <a:r>
              <a:rPr lang="en-US" dirty="0" err="1" smtClean="0"/>
              <a:t>Indira</a:t>
            </a:r>
            <a:r>
              <a:rPr lang="en-US" dirty="0" smtClean="0"/>
              <a:t> </a:t>
            </a:r>
            <a:r>
              <a:rPr lang="en-US" dirty="0" err="1" smtClean="0"/>
              <a:t>Vikas</a:t>
            </a:r>
            <a:r>
              <a:rPr lang="en-US" dirty="0" smtClean="0"/>
              <a:t> </a:t>
            </a:r>
            <a:r>
              <a:rPr lang="en-US" dirty="0" err="1" smtClean="0"/>
              <a:t>Patra</a:t>
            </a:r>
            <a:r>
              <a:rPr lang="en-US" dirty="0" smtClean="0"/>
              <a:t> and </a:t>
            </a:r>
            <a:r>
              <a:rPr lang="en-US" dirty="0" err="1" smtClean="0"/>
              <a:t>Kisan</a:t>
            </a:r>
            <a:r>
              <a:rPr lang="en-US" dirty="0" smtClean="0"/>
              <a:t> </a:t>
            </a:r>
            <a:r>
              <a:rPr lang="en-US" dirty="0" err="1" smtClean="0"/>
              <a:t>Vikas</a:t>
            </a:r>
            <a:r>
              <a:rPr lang="en-US" dirty="0" smtClean="0"/>
              <a:t> </a:t>
            </a:r>
            <a:r>
              <a:rPr lang="en-US" dirty="0" err="1" smtClean="0"/>
              <a:t>Patra</a:t>
            </a:r>
            <a:r>
              <a:rPr lang="en-US" dirty="0" smtClean="0"/>
              <a:t> are in accordance with the norms and modes specified in Section 11 (5) of the Income Tax Act, 1961 (Circular No.566 dt.17.07.1990). It may be noted that interest on N.S.Cs., </a:t>
            </a:r>
            <a:r>
              <a:rPr lang="en-US" dirty="0" err="1" smtClean="0"/>
              <a:t>Indira</a:t>
            </a:r>
            <a:r>
              <a:rPr lang="en-US" dirty="0" smtClean="0"/>
              <a:t> </a:t>
            </a:r>
            <a:r>
              <a:rPr lang="en-US" dirty="0" err="1" smtClean="0"/>
              <a:t>Vikas</a:t>
            </a:r>
            <a:r>
              <a:rPr lang="en-US" dirty="0" smtClean="0"/>
              <a:t> </a:t>
            </a:r>
            <a:r>
              <a:rPr lang="en-US" dirty="0" err="1" smtClean="0"/>
              <a:t>Patra</a:t>
            </a:r>
            <a:r>
              <a:rPr lang="en-US" dirty="0" smtClean="0"/>
              <a:t> is to be accounted for on accrual basis, every year, irrespective of the fact that the interest is received on encashment of these certificates.</a:t>
            </a:r>
            <a:endParaRPr lang="en-US" sz="2000" dirty="0" smtClean="0"/>
          </a:p>
          <a:p>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Registration and Audit</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t>To avail exemption under section 11, trust is required to register itself under income tax act and required to get the books of accounts  to be audited.</a:t>
            </a:r>
          </a:p>
          <a:p>
            <a:pPr algn="just"/>
            <a:r>
              <a:rPr lang="en-US" dirty="0" smtClean="0"/>
              <a:t>Registration granted to a trust/institution is binding on the Income Tax Authorities and the nature of trust accepted at the time of registration cannot be questioned at the time of assessment, though registration and assessment proceedings are different.</a:t>
            </a:r>
            <a:r>
              <a:rPr lang="en-US" b="1" dirty="0" smtClean="0"/>
              <a:t> Madhya Pradesh </a:t>
            </a:r>
            <a:r>
              <a:rPr lang="en-US" b="1" dirty="0" err="1" smtClean="0"/>
              <a:t>Madhyam</a:t>
            </a:r>
            <a:r>
              <a:rPr lang="en-US" b="1" dirty="0" smtClean="0"/>
              <a:t> v/s. CIT 256 ITR 277(MP)</a:t>
            </a:r>
          </a:p>
          <a:p>
            <a:pPr algn="just"/>
            <a:r>
              <a:rPr lang="en-US" dirty="0" smtClean="0"/>
              <a:t>Registration under section 12AA does not mean that  the trust is automatically  entitled for exemption under section 11. It has to apply its income for charitable or religious purpose. </a:t>
            </a:r>
          </a:p>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gn="just"/>
            <a:r>
              <a:rPr lang="en-US" dirty="0" smtClean="0"/>
              <a:t>AO can not deny exemption under section 11 to a trust registered under section 12AA, on the ground that its objects are not charitable or religious in nature. – Stock Exchange, </a:t>
            </a:r>
            <a:r>
              <a:rPr lang="en-US" dirty="0" err="1" smtClean="0"/>
              <a:t>Ahmedabad</a:t>
            </a:r>
            <a:r>
              <a:rPr lang="en-US" dirty="0" smtClean="0"/>
              <a:t> Vs. ACIT 74 ITD 1[ </a:t>
            </a:r>
            <a:r>
              <a:rPr lang="en-US" dirty="0" err="1" smtClean="0"/>
              <a:t>Ahd</a:t>
            </a:r>
            <a:r>
              <a:rPr lang="en-US" dirty="0" smtClean="0"/>
              <a:t>]</a:t>
            </a:r>
          </a:p>
          <a:p>
            <a:pPr algn="just"/>
            <a:r>
              <a:rPr lang="en-US" dirty="0" smtClean="0"/>
              <a:t>With effect from 1</a:t>
            </a:r>
            <a:r>
              <a:rPr lang="en-US" baseline="30000" dirty="0" smtClean="0"/>
              <a:t>st</a:t>
            </a:r>
            <a:r>
              <a:rPr lang="en-US" dirty="0" smtClean="0"/>
              <a:t> June, 2010, the right  to cancel registration has been extended  to cases of registration obtained u/s 12A as well, and not just cases of registration u/s 12AA.</a:t>
            </a:r>
          </a:p>
          <a:p>
            <a:pPr algn="just"/>
            <a:r>
              <a:rPr lang="en-US" dirty="0" smtClean="0"/>
              <a:t>Change or Amendments in objects of the trust after granting registration in not statutorily required to be disclosed before the commissioner  but it is desirable to  do so in terms of form no 10A.</a:t>
            </a: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Audit of Accounts under section 12A(b)</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t>Total income  without giving effect  to the provisions of section 11 and section 12, exceeds the maximum amount not chargeable to tax [Rs. 1,60,000], the accounts of the trust  for the year must be audited and must file audit Report in form no 10B.</a:t>
            </a:r>
          </a:p>
          <a:p>
            <a:pPr algn="just"/>
            <a:r>
              <a:rPr lang="en-US" dirty="0" smtClean="0"/>
              <a:t>It is advisable to take management representation in respect of </a:t>
            </a:r>
            <a:r>
              <a:rPr lang="en-US" smtClean="0"/>
              <a:t>persons refereed  </a:t>
            </a:r>
            <a:r>
              <a:rPr lang="en-US" dirty="0" smtClean="0"/>
              <a:t>in section 13(3)  as the accountant has to verify the correctness of the particulars in annexure to audit report in form 10B.</a:t>
            </a:r>
          </a:p>
          <a:p>
            <a:pPr algn="just"/>
            <a:r>
              <a:rPr lang="en-US" dirty="0" smtClean="0"/>
              <a:t>Those who are claiming exemption under section 10(23C)(Vi) &amp; (Via) required to obtained  Audit Report in form 10BB</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 of the Amendment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direct  effect of the amendment is that in case of trust for advancement of any other object of general public utility, if it involves the carrying of any activity in the nature of trade, commerce or business or activity  of rendering service in relation to said business for a </a:t>
            </a:r>
            <a:r>
              <a:rPr lang="en-US" dirty="0" err="1" smtClean="0"/>
              <a:t>cess</a:t>
            </a:r>
            <a:r>
              <a:rPr lang="en-US" dirty="0" smtClean="0"/>
              <a:t>, fee or any other consideration, the exemption will not be allowed in respect of such income irrespective of the nature of use or application or retention of the income from such activity. Further  it is not only the business income but the entire income of the trust will be taxable. </a:t>
            </a:r>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SECTION 11 NOT TO APPLY IN CERTAIN CASES</a:t>
            </a:r>
            <a:endParaRPr lang="en-US" dirty="0"/>
          </a:p>
        </p:txBody>
      </p:sp>
      <p:sp>
        <p:nvSpPr>
          <p:cNvPr id="3" name="Content Placeholder 2"/>
          <p:cNvSpPr>
            <a:spLocks noGrp="1"/>
          </p:cNvSpPr>
          <p:nvPr>
            <p:ph idx="1"/>
          </p:nvPr>
        </p:nvSpPr>
        <p:spPr/>
        <p:txBody>
          <a:bodyPr>
            <a:normAutofit/>
          </a:bodyPr>
          <a:lstStyle/>
          <a:p>
            <a:pPr lvl="0"/>
            <a:r>
              <a:rPr lang="en-US" dirty="0" smtClean="0"/>
              <a:t>Income from property held under trust for private religious purposes i.e. where the benefit of the trust does not go to the public.</a:t>
            </a:r>
          </a:p>
          <a:p>
            <a:pPr lvl="0"/>
            <a:r>
              <a:rPr lang="en-US" dirty="0" smtClean="0"/>
              <a:t>In case of a charitable trust or charitable institution, which is created after 01.04.1961 and where the establishment and creation of trust or institution is for the benefit of a particular religious community or caste.</a:t>
            </a:r>
          </a:p>
          <a:p>
            <a:pPr algn="just"/>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lvl="0"/>
            <a:r>
              <a:rPr lang="en-US" dirty="0" smtClean="0"/>
              <a:t>In case of a charitable or religious trust established or created after 01.04.1961, where under the rules of the trust/institution stands to give benefit of any part of its income or any part of income is actually used or applied directly or indirectly to any person referred to section 13(3) of the I.T. Act, 1961, the income so applied on the persons referred to in section 13(3) would not entitled to exemption u/s 11.</a:t>
            </a:r>
          </a:p>
          <a:p>
            <a:r>
              <a:rPr lang="en-US" dirty="0" smtClean="0"/>
              <a:t>(There is an exception to the rule stated in (3) above. The exception is made in case where such benefit or income is applied for the benefit of the persons referred to in Section 13(3) under mandatory terms of a trust created or institution established before 01.04.1961).</a:t>
            </a:r>
          </a:p>
          <a:p>
            <a:pPr lvl="0"/>
            <a:endParaRPr lang="en-US" dirty="0" smtClean="0"/>
          </a:p>
          <a:p>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lvl="0" algn="just"/>
            <a:r>
              <a:rPr lang="en-US" dirty="0" smtClean="0"/>
              <a:t>In case of charitable or public religious trusts/institutions, where, during any period in the accounting period : - </a:t>
            </a:r>
            <a:endParaRPr lang="en-US" sz="2800" dirty="0" smtClean="0"/>
          </a:p>
          <a:p>
            <a:pPr lvl="1"/>
            <a:r>
              <a:rPr lang="en-US" dirty="0" smtClean="0"/>
              <a:t>the funds are invested or deposited after 28.02.1983 otherwise than in forms and modes specified in section 11(5) or continue to be so invested in forms and modes otherwise than specified u/s.11(5) even after 30.11.1983</a:t>
            </a:r>
            <a:endParaRPr lang="en-US" sz="2400" dirty="0" smtClean="0"/>
          </a:p>
          <a:p>
            <a:pPr lvl="1"/>
            <a:r>
              <a:rPr lang="en-US" dirty="0" smtClean="0"/>
              <a:t>If any shares of a Company (otherwise than a Government Company or Corporation established by or under a Central, State or Provincial Act) are held by a trust or institution after 30.11.1983</a:t>
            </a:r>
            <a:endParaRPr lang="en-US" sz="2400" dirty="0" smtClean="0"/>
          </a:p>
          <a:p>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Denial/Withdrawal of Exemption</a:t>
            </a:r>
            <a:endParaRPr lang="en-US" dirty="0"/>
          </a:p>
        </p:txBody>
      </p:sp>
      <p:sp>
        <p:nvSpPr>
          <p:cNvPr id="3" name="Content Placeholder 2"/>
          <p:cNvSpPr>
            <a:spLocks noGrp="1"/>
          </p:cNvSpPr>
          <p:nvPr>
            <p:ph idx="1"/>
          </p:nvPr>
        </p:nvSpPr>
        <p:spPr/>
        <p:txBody>
          <a:bodyPr>
            <a:normAutofit fontScale="77500" lnSpcReduction="20000"/>
          </a:bodyPr>
          <a:lstStyle/>
          <a:p>
            <a:pPr>
              <a:defRPr/>
            </a:pPr>
            <a:r>
              <a:rPr lang="en-IN" dirty="0" smtClean="0"/>
              <a:t>Entire Income of the trust will be denied exemption if-</a:t>
            </a:r>
            <a:endParaRPr lang="en-US" dirty="0" smtClean="0"/>
          </a:p>
          <a:p>
            <a:pPr>
              <a:buFont typeface="Wingdings 2" pitchFamily="18" charset="2"/>
              <a:buNone/>
              <a:defRPr/>
            </a:pPr>
            <a:endParaRPr lang="en-US" dirty="0" smtClean="0"/>
          </a:p>
          <a:p>
            <a:pPr marL="539750" indent="-457200" algn="just">
              <a:buFont typeface="+mj-lt"/>
              <a:buAutoNum type="alphaLcParenR"/>
              <a:defRPr/>
            </a:pPr>
            <a:r>
              <a:rPr lang="en-IN" dirty="0" smtClean="0"/>
              <a:t>the income of the trust is for private religious purposes i.e. income which does not ensure for the benefit of the public.</a:t>
            </a:r>
            <a:endParaRPr lang="en-US" dirty="0" smtClean="0"/>
          </a:p>
          <a:p>
            <a:pPr marL="539750" indent="-457200" algn="just">
              <a:buFont typeface="+mj-lt"/>
              <a:buAutoNum type="alphaLcParenR"/>
              <a:defRPr/>
            </a:pPr>
            <a:endParaRPr lang="en-IN" dirty="0" smtClean="0"/>
          </a:p>
          <a:p>
            <a:pPr marL="539750" indent="-457200" algn="just">
              <a:buFont typeface="+mj-lt"/>
              <a:buAutoNum type="alphaLcParenR"/>
              <a:defRPr/>
            </a:pPr>
            <a:r>
              <a:rPr lang="en-IN" dirty="0" smtClean="0"/>
              <a:t>In a charitable trust if any income applied for the benefit of any particular religious community or caste.</a:t>
            </a:r>
            <a:r>
              <a:rPr lang="en-US" dirty="0" smtClean="0"/>
              <a:t> </a:t>
            </a:r>
          </a:p>
          <a:p>
            <a:pPr marL="539750" indent="-457200" algn="just">
              <a:buFont typeface="+mj-lt"/>
              <a:buAutoNum type="alphaLcParenR"/>
              <a:defRPr/>
            </a:pPr>
            <a:endParaRPr lang="en-US" dirty="0" smtClean="0"/>
          </a:p>
          <a:p>
            <a:pPr marL="539750" indent="-457200" algn="just">
              <a:buFont typeface="+mj-lt"/>
              <a:buAutoNum type="alphaLcParenR"/>
              <a:defRPr/>
            </a:pPr>
            <a:r>
              <a:rPr lang="en-US" dirty="0" smtClean="0"/>
              <a:t>I</a:t>
            </a:r>
            <a:r>
              <a:rPr lang="en-IN" dirty="0" smtClean="0"/>
              <a:t>n case of a trust for charitable or religious purposes, if any part of the income ensures or is applied directly or indirectly for the benefit of any person referred to in sub section (3).</a:t>
            </a:r>
            <a:endParaRPr lang="en-US" dirty="0" smtClean="0"/>
          </a:p>
          <a:p>
            <a:pPr>
              <a:buFont typeface="Wingdings 2" pitchFamily="18" charset="2"/>
              <a:buNone/>
              <a:defRPr/>
            </a:pPr>
            <a:endParaRPr lang="en-US" dirty="0" smtClean="0"/>
          </a:p>
          <a:p>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defRPr/>
            </a:pPr>
            <a:r>
              <a:rPr lang="en-IN" dirty="0" smtClean="0"/>
              <a:t>Part of the income will be denied exemption if</a:t>
            </a:r>
            <a:endParaRPr lang="en-US" dirty="0" smtClean="0"/>
          </a:p>
          <a:p>
            <a:pPr>
              <a:buFont typeface="Wingdings 2" pitchFamily="18" charset="2"/>
              <a:buNone/>
              <a:defRPr/>
            </a:pPr>
            <a:endParaRPr lang="en-US" dirty="0" smtClean="0"/>
          </a:p>
          <a:p>
            <a:pPr marL="539750" indent="-457200" algn="just">
              <a:buFont typeface="+mj-lt"/>
              <a:buAutoNum type="alphaLcPeriod"/>
              <a:defRPr/>
            </a:pPr>
            <a:r>
              <a:rPr lang="en-IN" dirty="0" smtClean="0"/>
              <a:t>If medical or educational services are rendered to any person who is connected with the trust and specified u/s 13(3) then the value of any benefit in respect of medical or educational services rendered to such person shall be chargeable to tax  {section 12(2)} </a:t>
            </a:r>
            <a:endParaRPr lang="en-US" dirty="0" smtClean="0"/>
          </a:p>
          <a:p>
            <a:pPr marL="539750" indent="-457200" algn="just">
              <a:buFont typeface="+mj-lt"/>
              <a:buAutoNum type="alphaLcPeriod"/>
              <a:defRPr/>
            </a:pPr>
            <a:endParaRPr lang="en-IN" dirty="0" smtClean="0"/>
          </a:p>
          <a:p>
            <a:pPr marL="539750" indent="-457200" algn="just">
              <a:buFont typeface="+mj-lt"/>
              <a:buAutoNum type="alphaLcPeriod"/>
              <a:defRPr/>
            </a:pPr>
            <a:r>
              <a:rPr lang="en-IN" dirty="0" smtClean="0"/>
              <a:t>If any income is invested in any of the modes not specified in section 11(5) then income representing such investments will be denied the exemption.</a:t>
            </a:r>
            <a:endParaRPr lang="en-US" dirty="0" smtClean="0"/>
          </a:p>
          <a:p>
            <a:pPr>
              <a:defRPr/>
            </a:pPr>
            <a:endParaRPr lang="en-US" dirty="0" smtClean="0"/>
          </a:p>
          <a:p>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Actions amounting to benefit for a person within the meaning of section 13(3)</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IN" dirty="0" smtClean="0"/>
              <a:t>Lending funds without adequate security or interest.</a:t>
            </a:r>
            <a:endParaRPr lang="en-US" dirty="0" smtClean="0"/>
          </a:p>
          <a:p>
            <a:pPr algn="just"/>
            <a:r>
              <a:rPr lang="en-IN" dirty="0" smtClean="0"/>
              <a:t>Land, building other property made available without adequate compensation.</a:t>
            </a:r>
            <a:endParaRPr lang="en-US" dirty="0" smtClean="0"/>
          </a:p>
          <a:p>
            <a:pPr algn="just"/>
            <a:r>
              <a:rPr lang="en-IN" dirty="0" smtClean="0"/>
              <a:t>Salary / remuneration in excess of reasonable amount.</a:t>
            </a:r>
            <a:endParaRPr lang="en-US" dirty="0" smtClean="0"/>
          </a:p>
          <a:p>
            <a:pPr algn="just"/>
            <a:r>
              <a:rPr lang="en-IN" dirty="0" smtClean="0"/>
              <a:t>Services of the trust made available without adequate compensation.</a:t>
            </a:r>
            <a:endParaRPr lang="en-US" dirty="0" smtClean="0"/>
          </a:p>
          <a:p>
            <a:pPr algn="just"/>
            <a:r>
              <a:rPr lang="en-IN" dirty="0" smtClean="0"/>
              <a:t>Sale or purchase of shares or security for other than market value.</a:t>
            </a:r>
            <a:endParaRPr lang="en-US" dirty="0" smtClean="0"/>
          </a:p>
          <a:p>
            <a:pPr algn="just"/>
            <a:r>
              <a:rPr lang="en-IN" dirty="0" smtClean="0"/>
              <a:t>Income diverted in favour of the person.</a:t>
            </a:r>
            <a:endParaRPr lang="en-US" dirty="0" smtClean="0"/>
          </a:p>
          <a:p>
            <a:pPr algn="just"/>
            <a:r>
              <a:rPr lang="en-IN" dirty="0" smtClean="0"/>
              <a:t>Funds invested in a concern in which the person has a substantial interest.</a:t>
            </a:r>
            <a:endParaRPr lang="en-US" dirty="0" smtClean="0"/>
          </a:p>
          <a:p>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Withdrawal of recognition granted u/s 10(23C)</a:t>
            </a:r>
            <a:endParaRPr lang="en-US" dirty="0"/>
          </a:p>
        </p:txBody>
      </p:sp>
      <p:sp>
        <p:nvSpPr>
          <p:cNvPr id="3" name="Content Placeholder 2"/>
          <p:cNvSpPr>
            <a:spLocks noGrp="1"/>
          </p:cNvSpPr>
          <p:nvPr>
            <p:ph idx="1"/>
          </p:nvPr>
        </p:nvSpPr>
        <p:spPr/>
        <p:txBody>
          <a:bodyPr>
            <a:normAutofit fontScale="85000" lnSpcReduction="20000"/>
          </a:bodyPr>
          <a:lstStyle/>
          <a:p>
            <a:pPr>
              <a:buFont typeface="Wingdings 2" pitchFamily="18" charset="2"/>
              <a:buNone/>
            </a:pPr>
            <a:r>
              <a:rPr lang="en-IN" dirty="0" smtClean="0"/>
              <a:t>The Act now provides that in respect of a Trust </a:t>
            </a:r>
            <a:r>
              <a:rPr lang="en-IN" b="1" dirty="0" smtClean="0"/>
              <a:t>notified by the prescribed authority,</a:t>
            </a:r>
            <a:endParaRPr lang="en-US" b="1" dirty="0" smtClean="0"/>
          </a:p>
          <a:p>
            <a:pPr>
              <a:buFont typeface="Wingdings 2" pitchFamily="18" charset="2"/>
              <a:buNone/>
            </a:pPr>
            <a:endParaRPr lang="en-US" dirty="0" smtClean="0"/>
          </a:p>
          <a:p>
            <a:r>
              <a:rPr lang="en-IN" dirty="0" smtClean="0"/>
              <a:t>if the trust or institution does not apply its income, or </a:t>
            </a:r>
          </a:p>
          <a:p>
            <a:r>
              <a:rPr lang="en-IN" dirty="0" smtClean="0"/>
              <a:t>accumulates it for more than 5 years , or</a:t>
            </a:r>
          </a:p>
          <a:p>
            <a:r>
              <a:rPr lang="en-IN" dirty="0" smtClean="0"/>
              <a:t>the activities are not genuine or </a:t>
            </a:r>
          </a:p>
          <a:p>
            <a:r>
              <a:rPr lang="en-IN" dirty="0" smtClean="0"/>
              <a:t>the conditions subject to which it was notified or approved are being violated, </a:t>
            </a:r>
            <a:endParaRPr lang="en-US" dirty="0" smtClean="0"/>
          </a:p>
          <a:p>
            <a:pPr>
              <a:buFont typeface="Wingdings 2" pitchFamily="18" charset="2"/>
              <a:buNone/>
            </a:pPr>
            <a:endParaRPr lang="en-US" dirty="0" smtClean="0"/>
          </a:p>
          <a:p>
            <a:pPr>
              <a:buFont typeface="Wingdings 2" pitchFamily="18" charset="2"/>
              <a:buNone/>
            </a:pPr>
            <a:r>
              <a:rPr lang="en-IN" dirty="0" smtClean="0"/>
              <a:t>	the prescribed authority may rescind the notification or withdraw the approval. </a:t>
            </a:r>
            <a:endParaRPr lang="en-US" dirty="0" smtClean="0"/>
          </a:p>
          <a:p>
            <a:endParaRPr lang="en-US" dirty="0" smtClean="0"/>
          </a:p>
          <a:p>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Liability to file a return and consequences of failure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Charitable trust claiming exemption u/s 11 – Return to be filed u/s 139(1)</a:t>
            </a:r>
          </a:p>
          <a:p>
            <a:r>
              <a:rPr lang="en-US" dirty="0" smtClean="0"/>
              <a:t>Institutions claiming exemption u/s 10(23C) – Return to be filed u/s 139(4C)</a:t>
            </a:r>
          </a:p>
          <a:p>
            <a:r>
              <a:rPr lang="en-US" dirty="0" smtClean="0"/>
              <a:t>Prescribed Form – ITR7 – to be filed physically along with audited financial statements, tax audit report, application for accumulation, resolution, list of trustees </a:t>
            </a:r>
          </a:p>
          <a:p>
            <a:r>
              <a:rPr lang="en-US" dirty="0" smtClean="0"/>
              <a:t>Due Date - </a:t>
            </a:r>
            <a:r>
              <a:rPr lang="en-IN" dirty="0" smtClean="0"/>
              <a:t>30</a:t>
            </a:r>
            <a:r>
              <a:rPr lang="en-IN" baseline="30000" dirty="0" smtClean="0"/>
              <a:t>th</a:t>
            </a:r>
            <a:r>
              <a:rPr lang="en-IN" dirty="0" smtClean="0"/>
              <a:t> September following the end of the financial year.</a:t>
            </a:r>
          </a:p>
          <a:p>
            <a:r>
              <a:rPr lang="en-IN" dirty="0" smtClean="0"/>
              <a:t>In case, the delay occurs in filing of the return and the Trust does not have reasonable cause for the delay, then in that case, the Trust will be liable for a penalty of Rs. 100/- per day for every day of the default. {Section 272A(2)(e)}.</a:t>
            </a:r>
            <a:endParaRPr lang="en-US" dirty="0" smtClean="0"/>
          </a:p>
          <a:p>
            <a:endParaRPr lang="en-US" dirty="0" smtClean="0"/>
          </a:p>
          <a:p>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 </a:t>
            </a:r>
          </a:p>
          <a:p>
            <a:endParaRPr lang="en-US" dirty="0" smtClean="0"/>
          </a:p>
          <a:p>
            <a:r>
              <a:rPr lang="en-US" dirty="0" smtClean="0"/>
              <a:t>              </a:t>
            </a:r>
            <a:r>
              <a:rPr lang="en-US" sz="6600" dirty="0" smtClean="0"/>
              <a:t>THANK  YOU</a:t>
            </a:r>
            <a:endParaRPr lang="en-US" sz="6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 of the Amendment</a:t>
            </a:r>
            <a:endParaRPr lang="en-US" dirty="0"/>
          </a:p>
        </p:txBody>
      </p:sp>
      <p:sp>
        <p:nvSpPr>
          <p:cNvPr id="3" name="Content Placeholder 2"/>
          <p:cNvSpPr>
            <a:spLocks noGrp="1"/>
          </p:cNvSpPr>
          <p:nvPr>
            <p:ph idx="1"/>
          </p:nvPr>
        </p:nvSpPr>
        <p:spPr/>
        <p:txBody>
          <a:bodyPr/>
          <a:lstStyle/>
          <a:p>
            <a:r>
              <a:rPr lang="en-US" dirty="0" smtClean="0"/>
              <a:t>Intention of the legislator appears to be reverse of the ratio of the judgment of the supreme court in the case of CIT Vs Gujarat </a:t>
            </a:r>
            <a:r>
              <a:rPr lang="en-US" dirty="0" err="1" smtClean="0"/>
              <a:t>Meritime</a:t>
            </a:r>
            <a:r>
              <a:rPr lang="en-US" dirty="0" smtClean="0"/>
              <a:t> Board  295 ITR 561[SC] </a:t>
            </a:r>
          </a:p>
          <a:p>
            <a:r>
              <a:rPr lang="en-US" dirty="0" smtClean="0"/>
              <a:t>Chambers of Commerce and Trade </a:t>
            </a:r>
            <a:r>
              <a:rPr lang="en-US" dirty="0" err="1" smtClean="0"/>
              <a:t>Organisations</a:t>
            </a:r>
            <a:r>
              <a:rPr lang="en-US" dirty="0" smtClean="0"/>
              <a:t>, Gymkhana and Clubs which are claiming exemption u/s 11, may lose exemption consequent to this amendment.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 of the Amendment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ICAI Accounting  Research Foundation  Vs DGIT 321 ITR 73 [Delhi] </a:t>
            </a:r>
          </a:p>
          <a:p>
            <a:pPr>
              <a:buNone/>
            </a:pPr>
            <a:r>
              <a:rPr lang="en-US" dirty="0" smtClean="0"/>
              <a:t>    Section 25 company registered u/s 12A  of IT Act denied exemption u/s 10[23C][iv] on the ground that providing professional services on a regular basis is a commercial activity not a “Charitable activity” On writ petition, Delhi High court held that Foundation is entitled to exemption under  section 10[23C][iv]  being falls under the object of general public utility and charging of amounts from govt. bodies would not make the activity ‘Commercial’. Amended definition of ‘Charitable Purpose’ would not alter this position.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 of the Amendment</a:t>
            </a:r>
            <a:endParaRPr lang="en-US" dirty="0"/>
          </a:p>
        </p:txBody>
      </p:sp>
      <p:sp>
        <p:nvSpPr>
          <p:cNvPr id="3" name="Content Placeholder 2"/>
          <p:cNvSpPr>
            <a:spLocks noGrp="1"/>
          </p:cNvSpPr>
          <p:nvPr>
            <p:ph idx="1"/>
          </p:nvPr>
        </p:nvSpPr>
        <p:spPr/>
        <p:txBody>
          <a:bodyPr/>
          <a:lstStyle/>
          <a:p>
            <a:pPr algn="just"/>
            <a:r>
              <a:rPr lang="en-US" dirty="0" smtClean="0"/>
              <a:t>The CBDT has issued a circular No. 11/2008 dated 19-12-2008 stating the implications arising form the amendment.</a:t>
            </a:r>
          </a:p>
          <a:p>
            <a:pPr algn="just"/>
            <a:r>
              <a:rPr lang="en-US" dirty="0" smtClean="0"/>
              <a:t>Proviso not apply to first three limbs of section 2(15) even if incidentally involves the carrying on  of commercial activity.</a:t>
            </a:r>
          </a:p>
          <a:p>
            <a:pPr algn="just"/>
            <a:r>
              <a:rPr lang="en-US" dirty="0" smtClean="0"/>
              <a:t>Proviso apply  only to fourth limb i.e.” object of general public utility.</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 of the Amendment</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If a trust is formed for educational or medical purpose and also for general public utility, will the income from activities for education or medical objects be exempt and only that for the general public utility be taxable to the extent it arises from business activities?</a:t>
            </a:r>
          </a:p>
          <a:p>
            <a:pPr algn="just"/>
            <a:r>
              <a:rPr lang="en-US" dirty="0" smtClean="0"/>
              <a:t>The trust can not be partly charitable and partly non charitable – </a:t>
            </a:r>
            <a:r>
              <a:rPr lang="en-US" dirty="0" err="1" smtClean="0"/>
              <a:t>Yogiraj</a:t>
            </a:r>
            <a:r>
              <a:rPr lang="en-US" dirty="0" smtClean="0"/>
              <a:t> Charitable trust Vs. CIT 103 ITR 777[SC]. Exception to this view as per section 11(1)(b) for trust created before 1-4-1962</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1273</TotalTime>
  <Words>4781</Words>
  <Application>Microsoft Office PowerPoint</Application>
  <PresentationFormat>On-screen Show (4:3)</PresentationFormat>
  <Paragraphs>219</Paragraphs>
  <Slides>58</Slides>
  <Notes>0</Notes>
  <HiddenSlides>0</HiddenSlides>
  <MMClips>0</MMClips>
  <ScaleCrop>false</ScaleCrop>
  <HeadingPairs>
    <vt:vector size="4" baseType="variant">
      <vt:variant>
        <vt:lpstr>Theme</vt:lpstr>
      </vt:variant>
      <vt:variant>
        <vt:i4>1</vt:i4>
      </vt:variant>
      <vt:variant>
        <vt:lpstr>Slide Titles</vt:lpstr>
      </vt:variant>
      <vt:variant>
        <vt:i4>58</vt:i4>
      </vt:variant>
    </vt:vector>
  </HeadingPairs>
  <TitlesOfParts>
    <vt:vector size="59" baseType="lpstr">
      <vt:lpstr>Office Theme</vt:lpstr>
      <vt:lpstr>IMPORTANT ISSUES – AUDIT &amp; TAXATION OF CHARITABLE TRUST</vt:lpstr>
      <vt:lpstr>INCOME TAX PROVISIONS APPLICABLE TO TRUST</vt:lpstr>
      <vt:lpstr>Charitable Purpose</vt:lpstr>
      <vt:lpstr>Amendmend in the definition of “Charitable Purpose”</vt:lpstr>
      <vt:lpstr>Effect of the Amendment</vt:lpstr>
      <vt:lpstr>Effect of the Amendment</vt:lpstr>
      <vt:lpstr>Effect of the Amendment</vt:lpstr>
      <vt:lpstr>Effect of the Amendment</vt:lpstr>
      <vt:lpstr>Effect of the Amendment</vt:lpstr>
      <vt:lpstr>Effect of the Amendment</vt:lpstr>
      <vt:lpstr>Amendment by Finance Act, 2010</vt:lpstr>
      <vt:lpstr>Slide 12</vt:lpstr>
      <vt:lpstr>Slide 13</vt:lpstr>
      <vt:lpstr>Relief of the Poor</vt:lpstr>
      <vt:lpstr>Slide 15</vt:lpstr>
      <vt:lpstr>Education </vt:lpstr>
      <vt:lpstr>Slide 17</vt:lpstr>
      <vt:lpstr>Medical Relief</vt:lpstr>
      <vt:lpstr>Advancement of any other object of general public utility</vt:lpstr>
      <vt:lpstr>Slide 20</vt:lpstr>
      <vt:lpstr>Slide 21</vt:lpstr>
      <vt:lpstr>Religious Purpose</vt:lpstr>
      <vt:lpstr>Exemption of certain Trust</vt:lpstr>
      <vt:lpstr>Exemption of certain Trust</vt:lpstr>
      <vt:lpstr>Exemption of certain Trust</vt:lpstr>
      <vt:lpstr>  Income of  Charitable Trust  </vt:lpstr>
      <vt:lpstr>Slide 27</vt:lpstr>
      <vt:lpstr>Slide 28</vt:lpstr>
      <vt:lpstr>Slide 29</vt:lpstr>
      <vt:lpstr>Slide 30</vt:lpstr>
      <vt:lpstr>Slide 31</vt:lpstr>
      <vt:lpstr>Slide 32</vt:lpstr>
      <vt:lpstr>Slide 33</vt:lpstr>
      <vt:lpstr>Slide 34</vt:lpstr>
      <vt:lpstr>Slide 35</vt:lpstr>
      <vt:lpstr>Slide 36</vt:lpstr>
      <vt:lpstr>Exemption under section 11</vt:lpstr>
      <vt:lpstr>Slide 38</vt:lpstr>
      <vt:lpstr>Slide 39</vt:lpstr>
      <vt:lpstr>Explanation to section 11(1)</vt:lpstr>
      <vt:lpstr>Slide 41</vt:lpstr>
      <vt:lpstr>Slide 42</vt:lpstr>
      <vt:lpstr>Accumulation of Income Section 11(2)</vt:lpstr>
      <vt:lpstr> IMPORTANT CIRCULARS ISSUED BY THE CBDT REGARDING APPLICATON OF SECTION 11  </vt:lpstr>
      <vt:lpstr>Slide 45</vt:lpstr>
      <vt:lpstr>Slide 46</vt:lpstr>
      <vt:lpstr>Registration and Audit</vt:lpstr>
      <vt:lpstr>Slide 48</vt:lpstr>
      <vt:lpstr>Audit of Accounts under section 12A(b)</vt:lpstr>
      <vt:lpstr>SECTION 11 NOT TO APPLY IN CERTAIN CASES</vt:lpstr>
      <vt:lpstr>Slide 51</vt:lpstr>
      <vt:lpstr>Slide 52</vt:lpstr>
      <vt:lpstr>Denial/Withdrawal of Exemption</vt:lpstr>
      <vt:lpstr>Slide 54</vt:lpstr>
      <vt:lpstr>Actions amounting to benefit for a person within the meaning of section 13(3)</vt:lpstr>
      <vt:lpstr>Withdrawal of recognition granted u/s 10(23C)</vt:lpstr>
      <vt:lpstr>Liability to file a return and consequences of failure</vt:lpstr>
      <vt:lpstr>Slide 58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DAY JOINT SEMINAR ON CHARITABLE TRUST</dc:title>
  <dc:creator>samir</dc:creator>
  <cp:lastModifiedBy>Samir Parikh</cp:lastModifiedBy>
  <cp:revision>110</cp:revision>
  <dcterms:created xsi:type="dcterms:W3CDTF">2011-12-01T10:08:04Z</dcterms:created>
  <dcterms:modified xsi:type="dcterms:W3CDTF">2019-12-27T11:51:49Z</dcterms:modified>
</cp:coreProperties>
</file>